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Lato 1 Bold" charset="1" panose="020F0502020204030203"/>
      <p:regular r:id="rId40"/>
    </p:embeddedFont>
    <p:embeddedFont>
      <p:font typeface="Lato 1" charset="1" panose="020F0502020204030203"/>
      <p:regular r:id="rId41"/>
    </p:embeddedFont>
    <p:embeddedFont>
      <p:font typeface="Poppins" charset="1" panose="00000500000000000000"/>
      <p:regular r:id="rId42"/>
    </p:embeddedFont>
    <p:embeddedFont>
      <p:font typeface="Poppins Bold" charset="1" panose="00000800000000000000"/>
      <p:regular r:id="rId43"/>
    </p:embeddedFont>
    <p:embeddedFont>
      <p:font typeface="Montserrat Bold" charset="1" panose="00000800000000000000"/>
      <p:regular r:id="rId44"/>
    </p:embeddedFont>
    <p:embeddedFont>
      <p:font typeface="Canva Sans Bold" charset="1" panose="020B0803030501040103"/>
      <p:regular r:id="rId45"/>
    </p:embeddedFont>
    <p:embeddedFont>
      <p:font typeface="Open Sauce Bold" charset="1" panose="00000800000000000000"/>
      <p:regular r:id="rId46"/>
    </p:embeddedFont>
    <p:embeddedFont>
      <p:font typeface="PT Sans" charset="1" panose="020B0503020203020204"/>
      <p:regular r:id="rId47"/>
    </p:embeddedFont>
    <p:embeddedFont>
      <p:font typeface="Trocchi" charset="1" panose="00000500000000000000"/>
      <p:regular r:id="rId48"/>
    </p:embeddedFont>
    <p:embeddedFont>
      <p:font typeface="Courier Prime" charset="1" panose="00000509000000000000"/>
      <p:regular r:id="rId49"/>
    </p:embeddedFont>
    <p:embeddedFont>
      <p:font typeface="Rye" charset="1" panose="020E0803070500060000"/>
      <p:regular r:id="rId50"/>
    </p:embeddedFont>
    <p:embeddedFont>
      <p:font typeface="HK Modular" charset="1" panose="00000800000000000000"/>
      <p:regular r:id="rId51"/>
    </p:embeddedFont>
    <p:embeddedFont>
      <p:font typeface="Lilita One" charset="1" panose="02000000000000000000"/>
      <p:regular r:id="rId52"/>
    </p:embeddedFont>
    <p:embeddedFont>
      <p:font typeface="Bobby Jones" charset="1" panose="00000000000000000000"/>
      <p:regular r:id="rId53"/>
    </p:embeddedFont>
    <p:embeddedFont>
      <p:font typeface="Open Sans 2" charset="1" panose="020B06060305040202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6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6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embeddings/oleObject2.bin" Type="http://schemas.openxmlformats.org/officeDocument/2006/relationships/oleObjec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embeddings/oleObject1.bin" Type="http://schemas.openxmlformats.org/officeDocument/2006/relationships/oleObject"/><Relationship Id="rId9" Target="../media/image7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23.png" Type="http://schemas.openxmlformats.org/officeDocument/2006/relationships/image"/><Relationship Id="rId19" Target="../media/image24.svg" Type="http://schemas.openxmlformats.org/officeDocument/2006/relationships/image"/><Relationship Id="rId2" Target="../media/image7.png" Type="http://schemas.openxmlformats.org/officeDocument/2006/relationships/image"/><Relationship Id="rId20" Target="../media/image25.png" Type="http://schemas.openxmlformats.org/officeDocument/2006/relationships/image"/><Relationship Id="rId21" Target="../media/image26.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29.png" Type="http://schemas.openxmlformats.org/officeDocument/2006/relationships/image"/><Relationship Id="rId25" Target="../media/image30.svg" Type="http://schemas.openxmlformats.org/officeDocument/2006/relationships/image"/><Relationship Id="rId26" Target="../media/image31.png" Type="http://schemas.openxmlformats.org/officeDocument/2006/relationships/image"/><Relationship Id="rId27" Target="../media/image32.svg" Type="http://schemas.openxmlformats.org/officeDocument/2006/relationships/image"/><Relationship Id="rId28" Target="../media/image33.png" Type="http://schemas.openxmlformats.org/officeDocument/2006/relationships/image"/><Relationship Id="rId29" Target="../media/image34.svg" Type="http://schemas.openxmlformats.org/officeDocument/2006/relationships/image"/><Relationship Id="rId3" Target="../media/image8.svg" Type="http://schemas.openxmlformats.org/officeDocument/2006/relationships/image"/><Relationship Id="rId30" Target="../media/image35.png" Type="http://schemas.openxmlformats.org/officeDocument/2006/relationships/image"/><Relationship Id="rId31" Target="../media/image36.svg" Type="http://schemas.openxmlformats.org/officeDocument/2006/relationships/image"/><Relationship Id="rId32" Target="../media/image37.png" Type="http://schemas.openxmlformats.org/officeDocument/2006/relationships/image"/><Relationship Id="rId33" Target="../media/image38.svg" Type="http://schemas.openxmlformats.org/officeDocument/2006/relationships/image"/><Relationship Id="rId34" Target="../media/image39.png" Type="http://schemas.openxmlformats.org/officeDocument/2006/relationships/image"/><Relationship Id="rId35" Target="../media/image40.svg" Type="http://schemas.openxmlformats.org/officeDocument/2006/relationships/image"/><Relationship Id="rId36" Target="../media/image41.png" Type="http://schemas.openxmlformats.org/officeDocument/2006/relationships/image"/><Relationship Id="rId37" Target="../media/image4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6.png" Type="http://schemas.openxmlformats.org/officeDocument/2006/relationships/image"/><Relationship Id="rId20" Target="../media/image23.png" Type="http://schemas.openxmlformats.org/officeDocument/2006/relationships/image"/><Relationship Id="rId21" Target="../media/image24.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24" Target="../media/image27.png" Type="http://schemas.openxmlformats.org/officeDocument/2006/relationships/image"/><Relationship Id="rId25" Target="../media/image28.svg" Type="http://schemas.openxmlformats.org/officeDocument/2006/relationships/image"/><Relationship Id="rId26" Target="../media/image29.png" Type="http://schemas.openxmlformats.org/officeDocument/2006/relationships/image"/><Relationship Id="rId27" Target="../media/image30.svg" Type="http://schemas.openxmlformats.org/officeDocument/2006/relationships/image"/><Relationship Id="rId28" Target="../media/image31.png" Type="http://schemas.openxmlformats.org/officeDocument/2006/relationships/image"/><Relationship Id="rId29" Target="../media/image32.svg" Type="http://schemas.openxmlformats.org/officeDocument/2006/relationships/image"/><Relationship Id="rId3" Target="../media/image5.png" Type="http://schemas.openxmlformats.org/officeDocument/2006/relationships/image"/><Relationship Id="rId30" Target="../media/image33.png" Type="http://schemas.openxmlformats.org/officeDocument/2006/relationships/image"/><Relationship Id="rId31" Target="../media/image34.svg" Type="http://schemas.openxmlformats.org/officeDocument/2006/relationships/image"/><Relationship Id="rId32" Target="../media/image35.png" Type="http://schemas.openxmlformats.org/officeDocument/2006/relationships/image"/><Relationship Id="rId33" Target="../media/image36.svg" Type="http://schemas.openxmlformats.org/officeDocument/2006/relationships/image"/><Relationship Id="rId34" Target="../media/image37.png" Type="http://schemas.openxmlformats.org/officeDocument/2006/relationships/image"/><Relationship Id="rId35" Target="../media/image38.svg" Type="http://schemas.openxmlformats.org/officeDocument/2006/relationships/image"/><Relationship Id="rId36" Target="../media/image39.png" Type="http://schemas.openxmlformats.org/officeDocument/2006/relationships/image"/><Relationship Id="rId37" Target="../media/image40.svg" Type="http://schemas.openxmlformats.org/officeDocument/2006/relationships/image"/><Relationship Id="rId38" Target="../media/image41.png" Type="http://schemas.openxmlformats.org/officeDocument/2006/relationships/image"/><Relationship Id="rId39" Target="../media/image4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 Id="rId5"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302205" y="2187713"/>
            <a:ext cx="11683589" cy="5911575"/>
            <a:chOff x="0" y="0"/>
            <a:chExt cx="3497846" cy="1769814"/>
          </a:xfrm>
        </p:grpSpPr>
        <p:sp>
          <p:nvSpPr>
            <p:cNvPr name="Freeform 3" id="3"/>
            <p:cNvSpPr/>
            <p:nvPr/>
          </p:nvSpPr>
          <p:spPr>
            <a:xfrm flipH="false" flipV="false" rot="0">
              <a:off x="0" y="0"/>
              <a:ext cx="3497846" cy="1769814"/>
            </a:xfrm>
            <a:custGeom>
              <a:avLst/>
              <a:gdLst/>
              <a:ahLst/>
              <a:cxnLst/>
              <a:rect r="r" b="b" t="t" l="l"/>
              <a:pathLst>
                <a:path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name="Freeform 4" id="4"/>
          <p:cNvSpPr/>
          <p:nvPr/>
        </p:nvSpPr>
        <p:spPr>
          <a:xfrm flipH="false" flipV="false" rot="7845975">
            <a:off x="-601684" y="-808820"/>
            <a:ext cx="2764334" cy="4275801"/>
          </a:xfrm>
          <a:custGeom>
            <a:avLst/>
            <a:gdLst/>
            <a:ahLst/>
            <a:cxnLst/>
            <a:rect r="r" b="b" t="t" l="l"/>
            <a:pathLst>
              <a:path h="4275801" w="2764334">
                <a:moveTo>
                  <a:pt x="0" y="0"/>
                </a:moveTo>
                <a:lnTo>
                  <a:pt x="2764334" y="0"/>
                </a:lnTo>
                <a:lnTo>
                  <a:pt x="2764334" y="4275800"/>
                </a:lnTo>
                <a:lnTo>
                  <a:pt x="0" y="4275800"/>
                </a:lnTo>
                <a:lnTo>
                  <a:pt x="0" y="0"/>
                </a:lnTo>
                <a:close/>
              </a:path>
            </a:pathLst>
          </a:custGeom>
          <a:blipFill>
            <a:blip r:embed="rId2"/>
            <a:stretch>
              <a:fillRect l="0" t="0" r="0" b="0"/>
            </a:stretch>
          </a:blipFill>
        </p:spPr>
      </p:sp>
      <p:sp>
        <p:nvSpPr>
          <p:cNvPr name="Freeform 5" id="5"/>
          <p:cNvSpPr/>
          <p:nvPr/>
        </p:nvSpPr>
        <p:spPr>
          <a:xfrm flipH="false" flipV="false" rot="0">
            <a:off x="-3493224" y="3532874"/>
            <a:ext cx="5649090" cy="5964452"/>
          </a:xfrm>
          <a:custGeom>
            <a:avLst/>
            <a:gdLst/>
            <a:ahLst/>
            <a:cxnLst/>
            <a:rect r="r" b="b" t="t" l="l"/>
            <a:pathLst>
              <a:path h="5964452" w="5649090">
                <a:moveTo>
                  <a:pt x="0" y="0"/>
                </a:moveTo>
                <a:lnTo>
                  <a:pt x="5649089" y="0"/>
                </a:lnTo>
                <a:lnTo>
                  <a:pt x="5649089" y="5964452"/>
                </a:lnTo>
                <a:lnTo>
                  <a:pt x="0" y="5964452"/>
                </a:lnTo>
                <a:lnTo>
                  <a:pt x="0" y="0"/>
                </a:lnTo>
                <a:close/>
              </a:path>
            </a:pathLst>
          </a:custGeom>
          <a:blipFill>
            <a:blip r:embed="rId3"/>
            <a:stretch>
              <a:fillRect l="0" t="0" r="0" b="0"/>
            </a:stretch>
          </a:blipFill>
        </p:spPr>
      </p:sp>
      <p:sp>
        <p:nvSpPr>
          <p:cNvPr name="Freeform 6" id="6"/>
          <p:cNvSpPr/>
          <p:nvPr/>
        </p:nvSpPr>
        <p:spPr>
          <a:xfrm flipH="true" flipV="false" rot="0">
            <a:off x="14241040" y="4829598"/>
            <a:ext cx="5302964" cy="8229600"/>
          </a:xfrm>
          <a:custGeom>
            <a:avLst/>
            <a:gdLst/>
            <a:ahLst/>
            <a:cxnLst/>
            <a:rect r="r" b="b" t="t" l="l"/>
            <a:pathLst>
              <a:path h="8229600" w="5302964">
                <a:moveTo>
                  <a:pt x="5302964" y="0"/>
                </a:moveTo>
                <a:lnTo>
                  <a:pt x="0" y="0"/>
                </a:lnTo>
                <a:lnTo>
                  <a:pt x="0" y="8229600"/>
                </a:lnTo>
                <a:lnTo>
                  <a:pt x="5302964" y="8229600"/>
                </a:lnTo>
                <a:lnTo>
                  <a:pt x="5302964" y="0"/>
                </a:lnTo>
                <a:close/>
              </a:path>
            </a:pathLst>
          </a:custGeom>
          <a:blipFill>
            <a:blip r:embed="rId4"/>
            <a:stretch>
              <a:fillRect l="0" t="0" r="0" b="0"/>
            </a:stretch>
          </a:blipFill>
        </p:spPr>
      </p:sp>
      <p:sp>
        <p:nvSpPr>
          <p:cNvPr name="TextBox 7" id="7"/>
          <p:cNvSpPr txBox="true"/>
          <p:nvPr/>
        </p:nvSpPr>
        <p:spPr>
          <a:xfrm rot="0">
            <a:off x="4046960" y="3076575"/>
            <a:ext cx="10194080" cy="4124325"/>
          </a:xfrm>
          <a:prstGeom prst="rect">
            <a:avLst/>
          </a:prstGeom>
        </p:spPr>
        <p:txBody>
          <a:bodyPr anchor="t" rtlCol="false" tIns="0" lIns="0" bIns="0" rIns="0">
            <a:spAutoFit/>
          </a:bodyPr>
          <a:lstStyle/>
          <a:p>
            <a:pPr algn="ctr">
              <a:lnSpc>
                <a:spcPts val="10800"/>
              </a:lnSpc>
            </a:pPr>
            <a:r>
              <a:rPr lang="en-US" b="true" sz="9000" spc="288">
                <a:solidFill>
                  <a:srgbClr val="985A45"/>
                </a:solidFill>
                <a:latin typeface="Lato 1 Bold"/>
                <a:ea typeface="Lato 1 Bold"/>
                <a:cs typeface="Lato 1 Bold"/>
                <a:sym typeface="Lato 1 Bold"/>
              </a:rPr>
              <a:t>CROP YIELD PREDICTION FOR GOOGLE GRID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14337"/>
            <a:ext cx="16721155" cy="9198032"/>
            <a:chOff x="0" y="0"/>
            <a:chExt cx="8966076" cy="4932091"/>
          </a:xfrm>
        </p:grpSpPr>
        <p:sp>
          <p:nvSpPr>
            <p:cNvPr name="Freeform 3" id="3"/>
            <p:cNvSpPr/>
            <p:nvPr/>
          </p:nvSpPr>
          <p:spPr>
            <a:xfrm flipH="false" flipV="false" rot="0">
              <a:off x="0" y="0"/>
              <a:ext cx="8966076" cy="4932091"/>
            </a:xfrm>
            <a:custGeom>
              <a:avLst/>
              <a:gdLst/>
              <a:ahLst/>
              <a:cxnLst/>
              <a:rect r="r" b="b" t="t" l="l"/>
              <a:pathLst>
                <a:path h="4932091" w="8966076">
                  <a:moveTo>
                    <a:pt x="0" y="0"/>
                  </a:moveTo>
                  <a:lnTo>
                    <a:pt x="0" y="4932091"/>
                  </a:lnTo>
                  <a:lnTo>
                    <a:pt x="8966076" y="4932091"/>
                  </a:lnTo>
                  <a:lnTo>
                    <a:pt x="8966076" y="0"/>
                  </a:lnTo>
                  <a:lnTo>
                    <a:pt x="0" y="0"/>
                  </a:lnTo>
                  <a:close/>
                  <a:moveTo>
                    <a:pt x="8905116" y="4871131"/>
                  </a:moveTo>
                  <a:lnTo>
                    <a:pt x="59690" y="4871131"/>
                  </a:lnTo>
                  <a:lnTo>
                    <a:pt x="59690" y="59690"/>
                  </a:lnTo>
                  <a:lnTo>
                    <a:pt x="8905116" y="59690"/>
                  </a:lnTo>
                  <a:lnTo>
                    <a:pt x="8905116" y="4871131"/>
                  </a:lnTo>
                  <a:close/>
                </a:path>
              </a:pathLst>
            </a:custGeom>
            <a:solidFill>
              <a:srgbClr val="FFFFFF"/>
            </a:solidFill>
          </p:spPr>
        </p:sp>
      </p:grpSp>
      <p:sp>
        <p:nvSpPr>
          <p:cNvPr name="Freeform 4" id="4"/>
          <p:cNvSpPr/>
          <p:nvPr/>
        </p:nvSpPr>
        <p:spPr>
          <a:xfrm flipH="false" flipV="false" rot="-7672679">
            <a:off x="15622591" y="-1443178"/>
            <a:ext cx="3896394" cy="5580529"/>
          </a:xfrm>
          <a:custGeom>
            <a:avLst/>
            <a:gdLst/>
            <a:ahLst/>
            <a:cxnLst/>
            <a:rect r="r" b="b" t="t" l="l"/>
            <a:pathLst>
              <a:path h="5580529" w="3896394">
                <a:moveTo>
                  <a:pt x="0" y="0"/>
                </a:moveTo>
                <a:lnTo>
                  <a:pt x="3896395" y="0"/>
                </a:lnTo>
                <a:lnTo>
                  <a:pt x="3896395" y="5580529"/>
                </a:lnTo>
                <a:lnTo>
                  <a:pt x="0" y="5580529"/>
                </a:lnTo>
                <a:lnTo>
                  <a:pt x="0" y="0"/>
                </a:lnTo>
                <a:close/>
              </a:path>
            </a:pathLst>
          </a:custGeom>
          <a:blipFill>
            <a:blip r:embed="rId2"/>
            <a:stretch>
              <a:fillRect l="0" t="0" r="0" b="0"/>
            </a:stretch>
          </a:blipFill>
        </p:spPr>
      </p:sp>
      <p:sp>
        <p:nvSpPr>
          <p:cNvPr name="TextBox 5" id="5"/>
          <p:cNvSpPr txBox="true"/>
          <p:nvPr/>
        </p:nvSpPr>
        <p:spPr>
          <a:xfrm rot="0">
            <a:off x="665202" y="1028700"/>
            <a:ext cx="17448151" cy="1228725"/>
          </a:xfrm>
          <a:prstGeom prst="rect">
            <a:avLst/>
          </a:prstGeom>
        </p:spPr>
        <p:txBody>
          <a:bodyPr anchor="t" rtlCol="false" tIns="0" lIns="0" bIns="0" rIns="0">
            <a:spAutoFit/>
          </a:bodyPr>
          <a:lstStyle/>
          <a:p>
            <a:pPr algn="ctr">
              <a:lnSpc>
                <a:spcPts val="9690"/>
              </a:lnSpc>
            </a:pPr>
            <a:r>
              <a:rPr lang="en-US" b="true" sz="8075">
                <a:solidFill>
                  <a:srgbClr val="985A45"/>
                </a:solidFill>
                <a:latin typeface="Lato 1 Bold"/>
                <a:ea typeface="Lato 1 Bold"/>
                <a:cs typeface="Lato 1 Bold"/>
                <a:sym typeface="Lato 1 Bold"/>
              </a:rPr>
              <a:t>DATA PREPROCESSING</a:t>
            </a:r>
          </a:p>
        </p:txBody>
      </p:sp>
      <p:sp>
        <p:nvSpPr>
          <p:cNvPr name="Freeform 6" id="6"/>
          <p:cNvSpPr/>
          <p:nvPr/>
        </p:nvSpPr>
        <p:spPr>
          <a:xfrm flipH="false" flipV="false" rot="-191448">
            <a:off x="-1394173" y="6989983"/>
            <a:ext cx="3554775" cy="5914515"/>
          </a:xfrm>
          <a:custGeom>
            <a:avLst/>
            <a:gdLst/>
            <a:ahLst/>
            <a:cxnLst/>
            <a:rect r="r" b="b" t="t" l="l"/>
            <a:pathLst>
              <a:path h="5914515" w="3554775">
                <a:moveTo>
                  <a:pt x="0" y="0"/>
                </a:moveTo>
                <a:lnTo>
                  <a:pt x="3554775" y="0"/>
                </a:lnTo>
                <a:lnTo>
                  <a:pt x="3554775" y="5914516"/>
                </a:lnTo>
                <a:lnTo>
                  <a:pt x="0" y="5914516"/>
                </a:lnTo>
                <a:lnTo>
                  <a:pt x="0" y="0"/>
                </a:lnTo>
                <a:close/>
              </a:path>
            </a:pathLst>
          </a:custGeom>
          <a:blipFill>
            <a:blip r:embed="rId3">
              <a:alphaModFix amt="70000"/>
            </a:blip>
            <a:stretch>
              <a:fillRect l="0" t="0" r="0" b="0"/>
            </a:stretch>
          </a:blipFill>
        </p:spPr>
      </p:sp>
      <p:sp>
        <p:nvSpPr>
          <p:cNvPr name="TextBox 7" id="7"/>
          <p:cNvSpPr txBox="true"/>
          <p:nvPr/>
        </p:nvSpPr>
        <p:spPr>
          <a:xfrm rot="0">
            <a:off x="2569183" y="3325843"/>
            <a:ext cx="14417896" cy="5328353"/>
          </a:xfrm>
          <a:prstGeom prst="rect">
            <a:avLst/>
          </a:prstGeom>
        </p:spPr>
        <p:txBody>
          <a:bodyPr anchor="t" rtlCol="false" tIns="0" lIns="0" bIns="0" rIns="0">
            <a:spAutoFit/>
          </a:bodyPr>
          <a:lstStyle/>
          <a:p>
            <a:pPr algn="just" marL="839856" indent="-419928" lvl="1">
              <a:lnSpc>
                <a:spcPts val="6029"/>
              </a:lnSpc>
              <a:buFont typeface="Arial"/>
              <a:buChar char="•"/>
            </a:pPr>
            <a:r>
              <a:rPr lang="en-US" sz="3890">
                <a:solidFill>
                  <a:srgbClr val="A5756C"/>
                </a:solidFill>
                <a:latin typeface="Lato 1"/>
                <a:ea typeface="Lato 1"/>
                <a:cs typeface="Lato 1"/>
                <a:sym typeface="Lato 1"/>
              </a:rPr>
              <a:t>All files </a:t>
            </a:r>
            <a:r>
              <a:rPr lang="en-US" sz="3890">
                <a:solidFill>
                  <a:srgbClr val="A5756C"/>
                </a:solidFill>
                <a:latin typeface="Lato 1"/>
                <a:ea typeface="Lato 1"/>
                <a:cs typeface="Lato 1"/>
                <a:sym typeface="Lato 1"/>
              </a:rPr>
              <a:t>import</a:t>
            </a:r>
            <a:r>
              <a:rPr lang="en-US" sz="3890">
                <a:solidFill>
                  <a:srgbClr val="A5756C"/>
                </a:solidFill>
                <a:latin typeface="Lato 1"/>
                <a:ea typeface="Lato 1"/>
                <a:cs typeface="Lato 1"/>
                <a:sym typeface="Lato 1"/>
              </a:rPr>
              <a:t>ed into </a:t>
            </a:r>
            <a:r>
              <a:rPr lang="en-US" sz="3890">
                <a:solidFill>
                  <a:srgbClr val="4E6B5F"/>
                </a:solidFill>
                <a:latin typeface="Lato 1"/>
                <a:ea typeface="Lato 1"/>
                <a:cs typeface="Lato 1"/>
                <a:sym typeface="Lato 1"/>
              </a:rPr>
              <a:t>SQL</a:t>
            </a:r>
            <a:r>
              <a:rPr lang="en-US" sz="3890">
                <a:solidFill>
                  <a:srgbClr val="A5756C"/>
                </a:solidFill>
                <a:latin typeface="Lato 1"/>
                <a:ea typeface="Lato 1"/>
                <a:cs typeface="Lato 1"/>
                <a:sym typeface="Lato 1"/>
              </a:rPr>
              <a:t> tables.</a:t>
            </a:r>
          </a:p>
          <a:p>
            <a:pPr algn="just" marL="839856" indent="-419928" lvl="1">
              <a:lnSpc>
                <a:spcPts val="6029"/>
              </a:lnSpc>
              <a:buFont typeface="Arial"/>
              <a:buChar char="•"/>
            </a:pPr>
            <a:r>
              <a:rPr lang="en-US" sz="3890">
                <a:solidFill>
                  <a:srgbClr val="4E6B5F"/>
                </a:solidFill>
                <a:latin typeface="Lato 1"/>
                <a:ea typeface="Lato 1"/>
                <a:cs typeface="Lato 1"/>
                <a:sym typeface="Lato 1"/>
              </a:rPr>
              <a:t>INNER JOIN</a:t>
            </a:r>
            <a:r>
              <a:rPr lang="en-US" sz="3890">
                <a:solidFill>
                  <a:srgbClr val="A5756C"/>
                </a:solidFill>
                <a:latin typeface="Lato 1"/>
                <a:ea typeface="Lato 1"/>
                <a:cs typeface="Lato 1"/>
                <a:sym typeface="Lato 1"/>
              </a:rPr>
              <a:t> used to merge data into one dataset.</a:t>
            </a:r>
          </a:p>
          <a:p>
            <a:pPr algn="just" marL="839856" indent="-419928" lvl="1">
              <a:lnSpc>
                <a:spcPts val="6029"/>
              </a:lnSpc>
              <a:buFont typeface="Arial"/>
              <a:buChar char="•"/>
            </a:pPr>
            <a:r>
              <a:rPr lang="en-US" sz="3890">
                <a:solidFill>
                  <a:srgbClr val="A5756C"/>
                </a:solidFill>
                <a:latin typeface="Lato 1"/>
                <a:ea typeface="Lato 1"/>
                <a:cs typeface="Lato 1"/>
                <a:sym typeface="Lato 1"/>
              </a:rPr>
              <a:t>Data reshaped from </a:t>
            </a:r>
            <a:r>
              <a:rPr lang="en-US" sz="3890">
                <a:solidFill>
                  <a:srgbClr val="4E6B5F"/>
                </a:solidFill>
                <a:latin typeface="Lato 1"/>
                <a:ea typeface="Lato 1"/>
                <a:cs typeface="Lato 1"/>
                <a:sym typeface="Lato 1"/>
              </a:rPr>
              <a:t>horizontal</a:t>
            </a:r>
            <a:r>
              <a:rPr lang="en-US" sz="3890">
                <a:solidFill>
                  <a:srgbClr val="A5756C"/>
                </a:solidFill>
                <a:latin typeface="Lato 1"/>
                <a:ea typeface="Lato 1"/>
                <a:cs typeface="Lato 1"/>
                <a:sym typeface="Lato 1"/>
              </a:rPr>
              <a:t> (240 columns) to </a:t>
            </a:r>
            <a:r>
              <a:rPr lang="en-US" sz="3890">
                <a:solidFill>
                  <a:srgbClr val="4E6B5F"/>
                </a:solidFill>
                <a:latin typeface="Lato 1"/>
                <a:ea typeface="Lato 1"/>
                <a:cs typeface="Lato 1"/>
                <a:sym typeface="Lato 1"/>
              </a:rPr>
              <a:t>vertical</a:t>
            </a:r>
            <a:r>
              <a:rPr lang="en-US" sz="3890">
                <a:solidFill>
                  <a:srgbClr val="A5756C"/>
                </a:solidFill>
                <a:latin typeface="Lato 1"/>
                <a:ea typeface="Lato 1"/>
                <a:cs typeface="Lato 1"/>
                <a:sym typeface="Lato 1"/>
              </a:rPr>
              <a:t> (day-wise rows).</a:t>
            </a:r>
          </a:p>
          <a:p>
            <a:pPr algn="just" marL="839856" indent="-419928" lvl="1">
              <a:lnSpc>
                <a:spcPts val="6029"/>
              </a:lnSpc>
              <a:buFont typeface="Arial"/>
              <a:buChar char="•"/>
            </a:pPr>
            <a:r>
              <a:rPr lang="en-US" sz="3890">
                <a:solidFill>
                  <a:srgbClr val="A5756C"/>
                </a:solidFill>
                <a:latin typeface="Lato 1"/>
                <a:ea typeface="Lato 1"/>
                <a:cs typeface="Lato 1"/>
                <a:sym typeface="Lato 1"/>
              </a:rPr>
              <a:t>Geolocation (country, state) added using </a:t>
            </a:r>
            <a:r>
              <a:rPr lang="en-US" sz="3890">
                <a:solidFill>
                  <a:srgbClr val="4E6B5F"/>
                </a:solidFill>
                <a:latin typeface="Lato 1"/>
                <a:ea typeface="Lato 1"/>
                <a:cs typeface="Lato 1"/>
                <a:sym typeface="Lato 1"/>
              </a:rPr>
              <a:t>geopy</a:t>
            </a:r>
            <a:r>
              <a:rPr lang="en-US" sz="3890">
                <a:solidFill>
                  <a:srgbClr val="A5756C"/>
                </a:solidFill>
                <a:latin typeface="Lato 1"/>
                <a:ea typeface="Lato 1"/>
                <a:cs typeface="Lato 1"/>
                <a:sym typeface="Lato 1"/>
              </a:rPr>
              <a:t> library.</a:t>
            </a:r>
          </a:p>
          <a:p>
            <a:pPr algn="just" marL="839856" indent="-419928" lvl="1">
              <a:lnSpc>
                <a:spcPts val="6029"/>
              </a:lnSpc>
              <a:buFont typeface="Arial"/>
              <a:buChar char="•"/>
            </a:pPr>
            <a:r>
              <a:rPr lang="en-US" sz="3890">
                <a:solidFill>
                  <a:srgbClr val="A5756C"/>
                </a:solidFill>
                <a:latin typeface="Lato 1"/>
                <a:ea typeface="Lato 1"/>
                <a:cs typeface="Lato 1"/>
                <a:sym typeface="Lato 1"/>
              </a:rPr>
              <a:t>Final dataset prepared for country/state-wise analysis.</a:t>
            </a:r>
          </a:p>
          <a:p>
            <a:pPr algn="just">
              <a:lnSpc>
                <a:spcPts val="632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475872" y="385221"/>
            <a:ext cx="17336256" cy="9234204"/>
            <a:chOff x="0" y="0"/>
            <a:chExt cx="6990433" cy="3723473"/>
          </a:xfrm>
        </p:grpSpPr>
        <p:sp>
          <p:nvSpPr>
            <p:cNvPr name="Freeform 3" id="3"/>
            <p:cNvSpPr/>
            <p:nvPr/>
          </p:nvSpPr>
          <p:spPr>
            <a:xfrm flipH="false" flipV="false" rot="0">
              <a:off x="0" y="0"/>
              <a:ext cx="6990433" cy="3723473"/>
            </a:xfrm>
            <a:custGeom>
              <a:avLst/>
              <a:gdLst/>
              <a:ahLst/>
              <a:cxnLst/>
              <a:rect r="r" b="b" t="t" l="l"/>
              <a:pathLst>
                <a:path h="3723473" w="6990433">
                  <a:moveTo>
                    <a:pt x="0" y="0"/>
                  </a:moveTo>
                  <a:lnTo>
                    <a:pt x="0" y="3723473"/>
                  </a:lnTo>
                  <a:lnTo>
                    <a:pt x="6990433" y="3723473"/>
                  </a:lnTo>
                  <a:lnTo>
                    <a:pt x="6990433" y="0"/>
                  </a:lnTo>
                  <a:lnTo>
                    <a:pt x="0" y="0"/>
                  </a:lnTo>
                  <a:close/>
                  <a:moveTo>
                    <a:pt x="6929473" y="3662513"/>
                  </a:moveTo>
                  <a:lnTo>
                    <a:pt x="59690" y="3662513"/>
                  </a:lnTo>
                  <a:lnTo>
                    <a:pt x="59690" y="59690"/>
                  </a:lnTo>
                  <a:lnTo>
                    <a:pt x="6929473" y="59690"/>
                  </a:lnTo>
                  <a:lnTo>
                    <a:pt x="6929473" y="3662513"/>
                  </a:lnTo>
                  <a:close/>
                </a:path>
              </a:pathLst>
            </a:custGeom>
            <a:solidFill>
              <a:srgbClr val="FFFFFF"/>
            </a:solidFill>
          </p:spPr>
        </p:sp>
      </p:grpSp>
      <p:sp>
        <p:nvSpPr>
          <p:cNvPr name="Freeform 4" id="4"/>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1254406" y="1964568"/>
            <a:ext cx="15332732" cy="3498846"/>
          </a:xfrm>
          <a:custGeom>
            <a:avLst/>
            <a:gdLst/>
            <a:ahLst/>
            <a:cxnLst/>
            <a:rect r="r" b="b" t="t" l="l"/>
            <a:pathLst>
              <a:path h="3498846" w="15332732">
                <a:moveTo>
                  <a:pt x="0" y="0"/>
                </a:moveTo>
                <a:lnTo>
                  <a:pt x="15332731" y="0"/>
                </a:lnTo>
                <a:lnTo>
                  <a:pt x="15332731" y="3498847"/>
                </a:lnTo>
                <a:lnTo>
                  <a:pt x="0" y="3498847"/>
                </a:lnTo>
                <a:lnTo>
                  <a:pt x="0" y="0"/>
                </a:lnTo>
                <a:close/>
              </a:path>
            </a:pathLst>
          </a:custGeom>
          <a:blipFill>
            <a:blip r:embed="rId5"/>
            <a:stretch>
              <a:fillRect l="-833" t="0" r="-833" b="-55935"/>
            </a:stretch>
          </a:blipFill>
        </p:spPr>
      </p:sp>
      <p:sp>
        <p:nvSpPr>
          <p:cNvPr name="Freeform 8" id="8"/>
          <p:cNvSpPr/>
          <p:nvPr/>
        </p:nvSpPr>
        <p:spPr>
          <a:xfrm flipH="false" flipV="false" rot="0">
            <a:off x="1477634" y="5703151"/>
            <a:ext cx="15332732" cy="1044040"/>
          </a:xfrm>
          <a:custGeom>
            <a:avLst/>
            <a:gdLst/>
            <a:ahLst/>
            <a:cxnLst/>
            <a:rect r="r" b="b" t="t" l="l"/>
            <a:pathLst>
              <a:path h="1044040" w="15332732">
                <a:moveTo>
                  <a:pt x="0" y="0"/>
                </a:moveTo>
                <a:lnTo>
                  <a:pt x="15332732" y="0"/>
                </a:lnTo>
                <a:lnTo>
                  <a:pt x="15332732" y="1044040"/>
                </a:lnTo>
                <a:lnTo>
                  <a:pt x="0" y="1044040"/>
                </a:lnTo>
                <a:lnTo>
                  <a:pt x="0" y="0"/>
                </a:lnTo>
                <a:close/>
              </a:path>
            </a:pathLst>
          </a:custGeom>
          <a:blipFill>
            <a:blip r:embed="rId6"/>
            <a:stretch>
              <a:fillRect l="0" t="-4154" r="0" b="-4154"/>
            </a:stretch>
          </a:blipFill>
        </p:spPr>
      </p:sp>
      <p:sp>
        <p:nvSpPr>
          <p:cNvPr name="TextBox 9" id="9"/>
          <p:cNvSpPr txBox="true"/>
          <p:nvPr/>
        </p:nvSpPr>
        <p:spPr>
          <a:xfrm rot="0">
            <a:off x="1619600" y="933450"/>
            <a:ext cx="8601670" cy="887095"/>
          </a:xfrm>
          <a:prstGeom prst="rect">
            <a:avLst/>
          </a:prstGeom>
        </p:spPr>
        <p:txBody>
          <a:bodyPr anchor="t" rtlCol="false" tIns="0" lIns="0" bIns="0" rIns="0">
            <a:spAutoFit/>
          </a:bodyPr>
          <a:lstStyle/>
          <a:p>
            <a:pPr algn="ctr">
              <a:lnSpc>
                <a:spcPts val="7279"/>
              </a:lnSpc>
            </a:pPr>
            <a:r>
              <a:rPr lang="en-US" b="true" sz="5199">
                <a:solidFill>
                  <a:srgbClr val="4E6B5F"/>
                </a:solidFill>
                <a:latin typeface="Canva Sans Bold"/>
                <a:ea typeface="Canva Sans Bold"/>
                <a:cs typeface="Canva Sans Bold"/>
                <a:sym typeface="Canva Sans Bold"/>
              </a:rPr>
              <a:t>PREPROCESSED DATASET: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14337"/>
            <a:ext cx="16721155" cy="9198032"/>
            <a:chOff x="0" y="0"/>
            <a:chExt cx="8966076" cy="4932091"/>
          </a:xfrm>
        </p:grpSpPr>
        <p:sp>
          <p:nvSpPr>
            <p:cNvPr name="Freeform 3" id="3"/>
            <p:cNvSpPr/>
            <p:nvPr/>
          </p:nvSpPr>
          <p:spPr>
            <a:xfrm flipH="false" flipV="false" rot="0">
              <a:off x="0" y="0"/>
              <a:ext cx="8966076" cy="4932091"/>
            </a:xfrm>
            <a:custGeom>
              <a:avLst/>
              <a:gdLst/>
              <a:ahLst/>
              <a:cxnLst/>
              <a:rect r="r" b="b" t="t" l="l"/>
              <a:pathLst>
                <a:path h="4932091" w="8966076">
                  <a:moveTo>
                    <a:pt x="0" y="0"/>
                  </a:moveTo>
                  <a:lnTo>
                    <a:pt x="0" y="4932091"/>
                  </a:lnTo>
                  <a:lnTo>
                    <a:pt x="8966076" y="4932091"/>
                  </a:lnTo>
                  <a:lnTo>
                    <a:pt x="8966076" y="0"/>
                  </a:lnTo>
                  <a:lnTo>
                    <a:pt x="0" y="0"/>
                  </a:lnTo>
                  <a:close/>
                  <a:moveTo>
                    <a:pt x="8905116" y="4871131"/>
                  </a:moveTo>
                  <a:lnTo>
                    <a:pt x="59690" y="4871131"/>
                  </a:lnTo>
                  <a:lnTo>
                    <a:pt x="59690" y="59690"/>
                  </a:lnTo>
                  <a:lnTo>
                    <a:pt x="8905116" y="59690"/>
                  </a:lnTo>
                  <a:lnTo>
                    <a:pt x="8905116" y="4871131"/>
                  </a:lnTo>
                  <a:close/>
                </a:path>
              </a:pathLst>
            </a:custGeom>
            <a:solidFill>
              <a:srgbClr val="FFFFFF"/>
            </a:solidFill>
          </p:spPr>
        </p:sp>
      </p:grpSp>
      <p:sp>
        <p:nvSpPr>
          <p:cNvPr name="Freeform 4" id="4"/>
          <p:cNvSpPr/>
          <p:nvPr/>
        </p:nvSpPr>
        <p:spPr>
          <a:xfrm flipH="false" flipV="false" rot="-7672679">
            <a:off x="15516462" y="-1761564"/>
            <a:ext cx="3896394" cy="5580529"/>
          </a:xfrm>
          <a:custGeom>
            <a:avLst/>
            <a:gdLst/>
            <a:ahLst/>
            <a:cxnLst/>
            <a:rect r="r" b="b" t="t" l="l"/>
            <a:pathLst>
              <a:path h="5580529" w="3896394">
                <a:moveTo>
                  <a:pt x="0" y="0"/>
                </a:moveTo>
                <a:lnTo>
                  <a:pt x="3896395" y="0"/>
                </a:lnTo>
                <a:lnTo>
                  <a:pt x="3896395" y="5580528"/>
                </a:lnTo>
                <a:lnTo>
                  <a:pt x="0" y="5580528"/>
                </a:lnTo>
                <a:lnTo>
                  <a:pt x="0" y="0"/>
                </a:lnTo>
                <a:close/>
              </a:path>
            </a:pathLst>
          </a:custGeom>
          <a:blipFill>
            <a:blip r:embed="rId2"/>
            <a:stretch>
              <a:fillRect l="0" t="0" r="0" b="0"/>
            </a:stretch>
          </a:blipFill>
        </p:spPr>
      </p:sp>
      <p:sp>
        <p:nvSpPr>
          <p:cNvPr name="TextBox 5" id="5"/>
          <p:cNvSpPr txBox="true"/>
          <p:nvPr/>
        </p:nvSpPr>
        <p:spPr>
          <a:xfrm rot="0">
            <a:off x="833683" y="630949"/>
            <a:ext cx="15450211" cy="1088027"/>
          </a:xfrm>
          <a:prstGeom prst="rect">
            <a:avLst/>
          </a:prstGeom>
        </p:spPr>
        <p:txBody>
          <a:bodyPr anchor="t" rtlCol="false" tIns="0" lIns="0" bIns="0" rIns="0">
            <a:spAutoFit/>
          </a:bodyPr>
          <a:lstStyle/>
          <a:p>
            <a:pPr algn="ctr">
              <a:lnSpc>
                <a:spcPts val="8580"/>
              </a:lnSpc>
            </a:pPr>
            <a:r>
              <a:rPr lang="en-US" b="true" sz="7150">
                <a:solidFill>
                  <a:srgbClr val="985A45"/>
                </a:solidFill>
                <a:latin typeface="Lato 1 Bold"/>
                <a:ea typeface="Lato 1 Bold"/>
                <a:cs typeface="Lato 1 Bold"/>
                <a:sym typeface="Lato 1 Bold"/>
              </a:rPr>
              <a:t> DATA ANALYSIS METHODS</a:t>
            </a:r>
          </a:p>
        </p:txBody>
      </p:sp>
      <p:sp>
        <p:nvSpPr>
          <p:cNvPr name="Freeform 6" id="6"/>
          <p:cNvSpPr/>
          <p:nvPr/>
        </p:nvSpPr>
        <p:spPr>
          <a:xfrm flipH="false" flipV="false" rot="-191448">
            <a:off x="-1394173" y="6989983"/>
            <a:ext cx="3554775" cy="5914515"/>
          </a:xfrm>
          <a:custGeom>
            <a:avLst/>
            <a:gdLst/>
            <a:ahLst/>
            <a:cxnLst/>
            <a:rect r="r" b="b" t="t" l="l"/>
            <a:pathLst>
              <a:path h="5914515" w="3554775">
                <a:moveTo>
                  <a:pt x="0" y="0"/>
                </a:moveTo>
                <a:lnTo>
                  <a:pt x="3554775" y="0"/>
                </a:lnTo>
                <a:lnTo>
                  <a:pt x="3554775" y="5914516"/>
                </a:lnTo>
                <a:lnTo>
                  <a:pt x="0" y="5914516"/>
                </a:lnTo>
                <a:lnTo>
                  <a:pt x="0" y="0"/>
                </a:lnTo>
                <a:close/>
              </a:path>
            </a:pathLst>
          </a:custGeom>
          <a:blipFill>
            <a:blip r:embed="rId3">
              <a:alphaModFix amt="70000"/>
            </a:blip>
            <a:stretch>
              <a:fillRect l="0" t="0" r="0" b="0"/>
            </a:stretch>
          </a:blipFill>
        </p:spPr>
      </p:sp>
      <p:sp>
        <p:nvSpPr>
          <p:cNvPr name="TextBox 7" id="7"/>
          <p:cNvSpPr txBox="true"/>
          <p:nvPr/>
        </p:nvSpPr>
        <p:spPr>
          <a:xfrm rot="0">
            <a:off x="2082387" y="1977781"/>
            <a:ext cx="14613780" cy="6553200"/>
          </a:xfrm>
          <a:prstGeom prst="rect">
            <a:avLst/>
          </a:prstGeom>
        </p:spPr>
        <p:txBody>
          <a:bodyPr anchor="t" rtlCol="false" tIns="0" lIns="0" bIns="0" rIns="0">
            <a:spAutoFit/>
          </a:bodyPr>
          <a:lstStyle/>
          <a:p>
            <a:pPr algn="just" marL="780449" indent="-390225" lvl="1">
              <a:lnSpc>
                <a:spcPts val="4337"/>
              </a:lnSpc>
              <a:buFont typeface="Arial"/>
              <a:buChar char="•"/>
            </a:pPr>
            <a:r>
              <a:rPr lang="en-US" sz="3614">
                <a:solidFill>
                  <a:srgbClr val="4E6B5F"/>
                </a:solidFill>
                <a:latin typeface="Lato 1"/>
                <a:ea typeface="Lato 1"/>
                <a:cs typeface="Lato 1"/>
                <a:sym typeface="Lato 1"/>
              </a:rPr>
              <a:t>Trend analys</a:t>
            </a:r>
            <a:r>
              <a:rPr lang="en-US" sz="3614">
                <a:solidFill>
                  <a:srgbClr val="4E6B5F"/>
                </a:solidFill>
                <a:latin typeface="Lato 1"/>
                <a:ea typeface="Lato 1"/>
                <a:cs typeface="Lato 1"/>
                <a:sym typeface="Lato 1"/>
              </a:rPr>
              <a:t>is:</a:t>
            </a:r>
          </a:p>
          <a:p>
            <a:pPr algn="just" marL="1560899" indent="-520300" lvl="2">
              <a:lnSpc>
                <a:spcPts val="4337"/>
              </a:lnSpc>
              <a:buFont typeface="Arial"/>
              <a:buChar char="⚬"/>
            </a:pPr>
            <a:r>
              <a:rPr lang="en-US" sz="3614">
                <a:solidFill>
                  <a:srgbClr val="A5756C"/>
                </a:solidFill>
                <a:latin typeface="Lato 1"/>
                <a:ea typeface="Lato 1"/>
                <a:cs typeface="Lato 1"/>
                <a:sym typeface="Lato 1"/>
              </a:rPr>
              <a:t>Plott</a:t>
            </a:r>
            <a:r>
              <a:rPr lang="en-US" sz="3614">
                <a:solidFill>
                  <a:srgbClr val="A5756C"/>
                </a:solidFill>
                <a:latin typeface="Lato 1"/>
                <a:ea typeface="Lato 1"/>
                <a:cs typeface="Lato 1"/>
                <a:sym typeface="Lato 1"/>
              </a:rPr>
              <a:t>ed yearly maize yield trends for each country.</a:t>
            </a:r>
          </a:p>
          <a:p>
            <a:pPr algn="just" marL="780449" indent="-390225" lvl="1">
              <a:lnSpc>
                <a:spcPts val="4337"/>
              </a:lnSpc>
              <a:buFont typeface="Arial"/>
              <a:buChar char="•"/>
            </a:pPr>
            <a:r>
              <a:rPr lang="en-US" sz="3614">
                <a:solidFill>
                  <a:srgbClr val="4E6B5F"/>
                </a:solidFill>
                <a:latin typeface="Lato 1"/>
                <a:ea typeface="Lato 1"/>
                <a:cs typeface="Lato 1"/>
                <a:sym typeface="Lato 1"/>
              </a:rPr>
              <a:t>India state-wise analysis:</a:t>
            </a:r>
          </a:p>
          <a:p>
            <a:pPr algn="just" marL="1560899" indent="-520300" lvl="2">
              <a:lnSpc>
                <a:spcPts val="4337"/>
              </a:lnSpc>
              <a:buFont typeface="Arial"/>
              <a:buChar char="⚬"/>
            </a:pPr>
            <a:r>
              <a:rPr lang="en-US" sz="3614">
                <a:solidFill>
                  <a:srgbClr val="A5756C"/>
                </a:solidFill>
                <a:latin typeface="Lato 1"/>
                <a:ea typeface="Lato 1"/>
                <a:cs typeface="Lato 1"/>
                <a:sym typeface="Lato 1"/>
              </a:rPr>
              <a:t>Created choropleth map to show yield distribution by state.</a:t>
            </a:r>
          </a:p>
          <a:p>
            <a:pPr algn="just" marL="780449" indent="-390225" lvl="1">
              <a:lnSpc>
                <a:spcPts val="4337"/>
              </a:lnSpc>
              <a:buFont typeface="Arial"/>
              <a:buChar char="•"/>
            </a:pPr>
            <a:r>
              <a:rPr lang="en-US" sz="3614">
                <a:solidFill>
                  <a:srgbClr val="4E6B5F"/>
                </a:solidFill>
                <a:latin typeface="Lato 1"/>
                <a:ea typeface="Lato 1"/>
                <a:cs typeface="Lato 1"/>
                <a:sym typeface="Lato 1"/>
              </a:rPr>
              <a:t>Correlation analysis:</a:t>
            </a:r>
          </a:p>
          <a:p>
            <a:pPr algn="just" marL="1560899" indent="-520300" lvl="2">
              <a:lnSpc>
                <a:spcPts val="4337"/>
              </a:lnSpc>
              <a:buFont typeface="Arial"/>
              <a:buChar char="⚬"/>
            </a:pPr>
            <a:r>
              <a:rPr lang="en-US" sz="3614">
                <a:solidFill>
                  <a:srgbClr val="A5756C"/>
                </a:solidFill>
                <a:latin typeface="Lato 1"/>
                <a:ea typeface="Lato 1"/>
                <a:cs typeface="Lato 1"/>
                <a:sym typeface="Lato 1"/>
              </a:rPr>
              <a:t>Examined relationships between yield and variables like:</a:t>
            </a:r>
          </a:p>
          <a:p>
            <a:pPr algn="just" marL="1560899" indent="-520300" lvl="2">
              <a:lnSpc>
                <a:spcPts val="4337"/>
              </a:lnSpc>
              <a:buFont typeface="Arial"/>
              <a:buChar char="⚬"/>
            </a:pPr>
            <a:r>
              <a:rPr lang="en-US" sz="3614">
                <a:solidFill>
                  <a:srgbClr val="A5756C"/>
                </a:solidFill>
                <a:latin typeface="Lato 1"/>
                <a:ea typeface="Lato 1"/>
                <a:cs typeface="Lato 1"/>
                <a:sym typeface="Lato 1"/>
              </a:rPr>
              <a:t>Rainfall</a:t>
            </a:r>
          </a:p>
          <a:p>
            <a:pPr algn="just" marL="1560899" indent="-520300" lvl="2">
              <a:lnSpc>
                <a:spcPts val="4337"/>
              </a:lnSpc>
              <a:buFont typeface="Arial"/>
              <a:buChar char="⚬"/>
            </a:pPr>
            <a:r>
              <a:rPr lang="en-US" sz="3614">
                <a:solidFill>
                  <a:srgbClr val="A5756C"/>
                </a:solidFill>
                <a:latin typeface="Lato 1"/>
                <a:ea typeface="Lato 1"/>
                <a:cs typeface="Lato 1"/>
                <a:sym typeface="Lato 1"/>
              </a:rPr>
              <a:t>Temperature</a:t>
            </a:r>
          </a:p>
          <a:p>
            <a:pPr algn="just" marL="1560899" indent="-520300" lvl="2">
              <a:lnSpc>
                <a:spcPts val="4337"/>
              </a:lnSpc>
              <a:buFont typeface="Arial"/>
              <a:buChar char="⚬"/>
            </a:pPr>
            <a:r>
              <a:rPr lang="en-US" sz="3614">
                <a:solidFill>
                  <a:srgbClr val="A5756C"/>
                </a:solidFill>
                <a:latin typeface="Lato 1"/>
                <a:ea typeface="Lato 1"/>
                <a:cs typeface="Lato 1"/>
                <a:sym typeface="Lato 1"/>
              </a:rPr>
              <a:t>Radiation</a:t>
            </a:r>
          </a:p>
          <a:p>
            <a:pPr algn="just" marL="1560899" indent="-520300" lvl="2">
              <a:lnSpc>
                <a:spcPts val="4337"/>
              </a:lnSpc>
              <a:buFont typeface="Arial"/>
              <a:buChar char="⚬"/>
            </a:pPr>
            <a:r>
              <a:rPr lang="en-US" sz="3614">
                <a:solidFill>
                  <a:srgbClr val="A5756C"/>
                </a:solidFill>
                <a:latin typeface="Lato 1"/>
                <a:ea typeface="Lato 1"/>
                <a:cs typeface="Lato 1"/>
                <a:sym typeface="Lato 1"/>
              </a:rPr>
              <a:t>CO₂</a:t>
            </a:r>
          </a:p>
          <a:p>
            <a:pPr algn="just" marL="1560899" indent="-520300" lvl="2">
              <a:lnSpc>
                <a:spcPts val="4337"/>
              </a:lnSpc>
              <a:buFont typeface="Arial"/>
              <a:buChar char="⚬"/>
            </a:pPr>
            <a:r>
              <a:rPr lang="en-US" sz="3614">
                <a:solidFill>
                  <a:srgbClr val="A5756C"/>
                </a:solidFill>
                <a:latin typeface="Lato 1"/>
                <a:ea typeface="Lato 1"/>
                <a:cs typeface="Lato 1"/>
                <a:sym typeface="Lato 1"/>
              </a:rPr>
              <a:t>Nitrogen</a:t>
            </a:r>
          </a:p>
          <a:p>
            <a:pPr algn="just">
              <a:lnSpc>
                <a:spcPts val="454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0" y="137189"/>
            <a:ext cx="18194995" cy="9982574"/>
            <a:chOff x="0" y="0"/>
            <a:chExt cx="7336699" cy="4025235"/>
          </a:xfrm>
        </p:grpSpPr>
        <p:sp>
          <p:nvSpPr>
            <p:cNvPr name="Freeform 3" id="3"/>
            <p:cNvSpPr/>
            <p:nvPr/>
          </p:nvSpPr>
          <p:spPr>
            <a:xfrm flipH="false" flipV="false" rot="0">
              <a:off x="0" y="0"/>
              <a:ext cx="7336699" cy="4025235"/>
            </a:xfrm>
            <a:custGeom>
              <a:avLst/>
              <a:gdLst/>
              <a:ahLst/>
              <a:cxnLst/>
              <a:rect r="r" b="b" t="t" l="l"/>
              <a:pathLst>
                <a:path h="4025235" w="7336699">
                  <a:moveTo>
                    <a:pt x="0" y="0"/>
                  </a:moveTo>
                  <a:lnTo>
                    <a:pt x="0" y="4025235"/>
                  </a:lnTo>
                  <a:lnTo>
                    <a:pt x="7336699" y="4025235"/>
                  </a:lnTo>
                  <a:lnTo>
                    <a:pt x="7336699" y="0"/>
                  </a:lnTo>
                  <a:lnTo>
                    <a:pt x="0" y="0"/>
                  </a:lnTo>
                  <a:close/>
                  <a:moveTo>
                    <a:pt x="7275739" y="3964275"/>
                  </a:moveTo>
                  <a:lnTo>
                    <a:pt x="59690" y="3964275"/>
                  </a:lnTo>
                  <a:lnTo>
                    <a:pt x="59690" y="59690"/>
                  </a:lnTo>
                  <a:lnTo>
                    <a:pt x="7275739" y="59690"/>
                  </a:lnTo>
                  <a:lnTo>
                    <a:pt x="7275739" y="3964275"/>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pic>
        <p:nvPicPr>
          <p:cNvPr name="Picture 7" id="7"/>
          <p:cNvPicPr>
            <a:picLocks noChangeAspect="true"/>
          </p:cNvPicPr>
          <p:nvPr/>
        </p:nvPicPr>
        <p:blipFill>
          <a:blip r:embed="rId5"/>
          <a:stretch>
            <a:fillRect/>
          </a:stretch>
        </p:blipFill>
        <p:spPr>
          <a:xfrm rot="0">
            <a:off x="-415268" y="699273"/>
            <a:ext cx="11239112" cy="5572261"/>
          </a:xfrm>
          <a:prstGeom prst="rect">
            <a:avLst/>
          </a:prstGeom>
        </p:spPr>
      </p:pic>
      <p:sp>
        <p:nvSpPr>
          <p:cNvPr name="TextBox 8" id="8"/>
          <p:cNvSpPr txBox="true"/>
          <p:nvPr/>
        </p:nvSpPr>
        <p:spPr>
          <a:xfrm rot="0">
            <a:off x="10325457" y="4343850"/>
            <a:ext cx="5973156" cy="831771"/>
          </a:xfrm>
          <a:prstGeom prst="rect">
            <a:avLst/>
          </a:prstGeom>
        </p:spPr>
        <p:txBody>
          <a:bodyPr anchor="t" rtlCol="false" tIns="0" lIns="0" bIns="0" rIns="0">
            <a:spAutoFit/>
          </a:bodyPr>
          <a:lstStyle/>
          <a:p>
            <a:pPr algn="ctr">
              <a:lnSpc>
                <a:spcPts val="2143"/>
              </a:lnSpc>
            </a:pPr>
            <a:r>
              <a:rPr lang="en-US" b="true" sz="2076" spc="45">
                <a:solidFill>
                  <a:srgbClr val="A5756C"/>
                </a:solidFill>
                <a:latin typeface="Lato 1 Bold"/>
                <a:ea typeface="Lato 1 Bold"/>
                <a:cs typeface="Lato 1 Bold"/>
                <a:sym typeface="Lato 1 Bold"/>
              </a:rPr>
              <a:t>ANNUAL MAIZE YIELD TRENDS BY COUNTRY</a:t>
            </a:r>
          </a:p>
          <a:p>
            <a:pPr algn="ctr">
              <a:lnSpc>
                <a:spcPts val="2143"/>
              </a:lnSpc>
            </a:pPr>
          </a:p>
          <a:p>
            <a:pPr algn="ctr">
              <a:lnSpc>
                <a:spcPts val="2143"/>
              </a:lnSpc>
            </a:pPr>
          </a:p>
        </p:txBody>
      </p:sp>
      <p:pic>
        <p:nvPicPr>
          <p:cNvPr name="Picture 9" id="9"/>
          <p:cNvPicPr>
            <a:picLocks noChangeAspect="true"/>
          </p:cNvPicPr>
          <p:nvPr/>
        </p:nvPicPr>
        <p:blipFill>
          <a:blip r:embed="rId6"/>
          <a:stretch>
            <a:fillRect/>
          </a:stretch>
        </p:blipFill>
        <p:spPr>
          <a:xfrm rot="0">
            <a:off x="8141534" y="3931486"/>
            <a:ext cx="9767549" cy="6733751"/>
          </a:xfrm>
          <a:prstGeom prst="rect">
            <a:avLst/>
          </a:prstGeom>
        </p:spPr>
      </p:pic>
      <p:sp>
        <p:nvSpPr>
          <p:cNvPr name="TextBox 10" id="10"/>
          <p:cNvSpPr txBox="true"/>
          <p:nvPr/>
        </p:nvSpPr>
        <p:spPr>
          <a:xfrm rot="0">
            <a:off x="1835170" y="217170"/>
            <a:ext cx="14617660" cy="811530"/>
          </a:xfrm>
          <a:prstGeom prst="rect">
            <a:avLst/>
          </a:prstGeom>
        </p:spPr>
        <p:txBody>
          <a:bodyPr anchor="t" rtlCol="false" tIns="0" lIns="0" bIns="0" rIns="0">
            <a:spAutoFit/>
          </a:bodyPr>
          <a:lstStyle/>
          <a:p>
            <a:pPr algn="ctr">
              <a:lnSpc>
                <a:spcPts val="6719"/>
              </a:lnSpc>
            </a:pPr>
            <a:r>
              <a:rPr lang="en-US" b="true" sz="4800">
                <a:solidFill>
                  <a:srgbClr val="985A45"/>
                </a:solidFill>
                <a:latin typeface="Canva Sans Bold"/>
                <a:ea typeface="Canva Sans Bold"/>
                <a:cs typeface="Canva Sans Bold"/>
                <a:sym typeface="Canva Sans Bold"/>
              </a:rPr>
              <a:t>EXPLORATORY DATA ANALYSIS(COUNTRY-WISE)</a:t>
            </a:r>
          </a:p>
        </p:txBody>
      </p:sp>
      <p:sp>
        <p:nvSpPr>
          <p:cNvPr name="TextBox 11" id="11"/>
          <p:cNvSpPr txBox="true"/>
          <p:nvPr/>
        </p:nvSpPr>
        <p:spPr>
          <a:xfrm rot="0">
            <a:off x="1800404" y="1140566"/>
            <a:ext cx="5809179" cy="371475"/>
          </a:xfrm>
          <a:prstGeom prst="rect">
            <a:avLst/>
          </a:prstGeom>
        </p:spPr>
        <p:txBody>
          <a:bodyPr anchor="t" rtlCol="false" tIns="0" lIns="0" bIns="0" rIns="0">
            <a:spAutoFit/>
          </a:bodyPr>
          <a:lstStyle/>
          <a:p>
            <a:pPr algn="ctr">
              <a:lnSpc>
                <a:spcPts val="2917"/>
              </a:lnSpc>
              <a:spcBef>
                <a:spcPct val="0"/>
              </a:spcBef>
            </a:pPr>
            <a:r>
              <a:rPr lang="en-US" b="true" sz="2431">
                <a:solidFill>
                  <a:srgbClr val="A5756C"/>
                </a:solidFill>
                <a:latin typeface="Lato 1 Bold"/>
                <a:ea typeface="Lato 1 Bold"/>
                <a:cs typeface="Lato 1 Bold"/>
                <a:sym typeface="Lato 1 Bold"/>
              </a:rPr>
              <a:t>AVERAGE OF CONTINENTS-WISE</a:t>
            </a:r>
            <a:r>
              <a:rPr lang="en-US" b="true" sz="2431">
                <a:solidFill>
                  <a:srgbClr val="A5756C"/>
                </a:solidFill>
                <a:latin typeface="Lato 1 Bold"/>
                <a:ea typeface="Lato 1 Bold"/>
                <a:cs typeface="Lato 1 Bold"/>
                <a:sym typeface="Lato 1 Bold"/>
              </a:rPr>
              <a:t> YIELD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32371" y="246979"/>
            <a:ext cx="17574503" cy="9646779"/>
            <a:chOff x="0" y="0"/>
            <a:chExt cx="7357844" cy="4038777"/>
          </a:xfrm>
        </p:grpSpPr>
        <p:sp>
          <p:nvSpPr>
            <p:cNvPr name="Freeform 3" id="3"/>
            <p:cNvSpPr/>
            <p:nvPr/>
          </p:nvSpPr>
          <p:spPr>
            <a:xfrm flipH="false" flipV="false" rot="0">
              <a:off x="0" y="0"/>
              <a:ext cx="7357844" cy="4038776"/>
            </a:xfrm>
            <a:custGeom>
              <a:avLst/>
              <a:gdLst/>
              <a:ahLst/>
              <a:cxnLst/>
              <a:rect r="r" b="b" t="t" l="l"/>
              <a:pathLst>
                <a:path h="4038776" w="7357844">
                  <a:moveTo>
                    <a:pt x="0" y="0"/>
                  </a:moveTo>
                  <a:lnTo>
                    <a:pt x="0" y="4038776"/>
                  </a:lnTo>
                  <a:lnTo>
                    <a:pt x="7357844" y="4038776"/>
                  </a:lnTo>
                  <a:lnTo>
                    <a:pt x="7357844" y="0"/>
                  </a:lnTo>
                  <a:lnTo>
                    <a:pt x="0" y="0"/>
                  </a:lnTo>
                  <a:close/>
                  <a:moveTo>
                    <a:pt x="7296884" y="3977817"/>
                  </a:moveTo>
                  <a:lnTo>
                    <a:pt x="59690" y="3977817"/>
                  </a:lnTo>
                  <a:lnTo>
                    <a:pt x="59690" y="59690"/>
                  </a:lnTo>
                  <a:lnTo>
                    <a:pt x="7296884" y="59690"/>
                  </a:lnTo>
                  <a:lnTo>
                    <a:pt x="7296884" y="3977817"/>
                  </a:lnTo>
                  <a:close/>
                </a:path>
              </a:pathLst>
            </a:custGeom>
            <a:solidFill>
              <a:srgbClr val="FFFFFF"/>
            </a:solidFill>
          </p:spPr>
        </p:sp>
      </p:grpSp>
      <p:sp>
        <p:nvSpPr>
          <p:cNvPr name="Freeform 4" id="4"/>
          <p:cNvSpPr/>
          <p:nvPr/>
        </p:nvSpPr>
        <p:spPr>
          <a:xfrm flipH="false" flipV="false" rot="-2700000">
            <a:off x="-1070618" y="6753726"/>
            <a:ext cx="4978704" cy="7066547"/>
          </a:xfrm>
          <a:custGeom>
            <a:avLst/>
            <a:gdLst/>
            <a:ahLst/>
            <a:cxnLst/>
            <a:rect r="r" b="b" t="t" l="l"/>
            <a:pathLst>
              <a:path h="7066547" w="4978704">
                <a:moveTo>
                  <a:pt x="0" y="0"/>
                </a:moveTo>
                <a:lnTo>
                  <a:pt x="4978703" y="0"/>
                </a:lnTo>
                <a:lnTo>
                  <a:pt x="4978703" y="7066548"/>
                </a:lnTo>
                <a:lnTo>
                  <a:pt x="0" y="7066548"/>
                </a:lnTo>
                <a:lnTo>
                  <a:pt x="0" y="0"/>
                </a:lnTo>
                <a:close/>
              </a:path>
            </a:pathLst>
          </a:custGeom>
          <a:blipFill>
            <a:blip r:embed="rId2"/>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7056672" y="5469104"/>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TextBox 7" id="7"/>
          <p:cNvSpPr txBox="true"/>
          <p:nvPr/>
        </p:nvSpPr>
        <p:spPr>
          <a:xfrm rot="0">
            <a:off x="1368802" y="702873"/>
            <a:ext cx="15100578" cy="927100"/>
          </a:xfrm>
          <a:prstGeom prst="rect">
            <a:avLst/>
          </a:prstGeom>
        </p:spPr>
        <p:txBody>
          <a:bodyPr anchor="t" rtlCol="false" tIns="0" lIns="0" bIns="0" rIns="0">
            <a:spAutoFit/>
          </a:bodyPr>
          <a:lstStyle/>
          <a:p>
            <a:pPr algn="ctr">
              <a:lnSpc>
                <a:spcPts val="7699"/>
              </a:lnSpc>
              <a:spcBef>
                <a:spcPct val="0"/>
              </a:spcBef>
            </a:pPr>
            <a:r>
              <a:rPr lang="en-US" b="true" sz="5499">
                <a:solidFill>
                  <a:srgbClr val="985A45"/>
                </a:solidFill>
                <a:latin typeface="Canva Sans Bold"/>
                <a:ea typeface="Canva Sans Bold"/>
                <a:cs typeface="Canva Sans Bold"/>
                <a:sym typeface="Canva Sans Bold"/>
              </a:rPr>
              <a:t>EXPLORATORY DATA ANALYSIS(STATE-WISE)</a:t>
            </a:r>
          </a:p>
        </p:txBody>
      </p:sp>
      <p:pic>
        <p:nvPicPr>
          <p:cNvPr name="Picture 8" id="8"/>
          <p:cNvPicPr>
            <a:picLocks noChangeAspect="true"/>
          </p:cNvPicPr>
          <p:nvPr/>
        </p:nvPicPr>
        <p:blipFill>
          <a:blip r:embed="rId5"/>
          <a:stretch>
            <a:fillRect/>
          </a:stretch>
        </p:blipFill>
        <p:spPr>
          <a:xfrm rot="0">
            <a:off x="8350496" y="3871895"/>
            <a:ext cx="9522054" cy="6536770"/>
          </a:xfrm>
          <a:prstGeom prst="rect">
            <a:avLst/>
          </a:prstGeom>
        </p:spPr>
      </p:pic>
      <p:pic>
        <p:nvPicPr>
          <p:cNvPr name="Picture 9" id="9"/>
          <p:cNvPicPr>
            <a:picLocks noChangeAspect="true"/>
          </p:cNvPicPr>
          <p:nvPr/>
        </p:nvPicPr>
        <p:blipFill>
          <a:blip r:embed="rId6"/>
          <a:stretch>
            <a:fillRect/>
          </a:stretch>
        </p:blipFill>
        <p:spPr>
          <a:xfrm rot="0">
            <a:off x="231877" y="1937719"/>
            <a:ext cx="11217548" cy="5453062"/>
          </a:xfrm>
          <a:prstGeom prst="rect">
            <a:avLst/>
          </a:prstGeom>
        </p:spPr>
      </p:pic>
      <p:sp>
        <p:nvSpPr>
          <p:cNvPr name="TextBox 10" id="10"/>
          <p:cNvSpPr txBox="true"/>
          <p:nvPr/>
        </p:nvSpPr>
        <p:spPr>
          <a:xfrm rot="0">
            <a:off x="2815073" y="2401910"/>
            <a:ext cx="5724599" cy="327660"/>
          </a:xfrm>
          <a:prstGeom prst="rect">
            <a:avLst/>
          </a:prstGeom>
        </p:spPr>
        <p:txBody>
          <a:bodyPr anchor="t" rtlCol="false" tIns="0" lIns="0" bIns="0" rIns="0">
            <a:spAutoFit/>
          </a:bodyPr>
          <a:lstStyle/>
          <a:p>
            <a:pPr algn="ctr">
              <a:lnSpc>
                <a:spcPts val="2400"/>
              </a:lnSpc>
            </a:pPr>
            <a:r>
              <a:rPr lang="en-US" b="true" sz="2400" spc="-120">
                <a:solidFill>
                  <a:srgbClr val="B08073"/>
                </a:solidFill>
                <a:latin typeface="Open Sauce Bold"/>
                <a:ea typeface="Open Sauce Bold"/>
                <a:cs typeface="Open Sauce Bold"/>
                <a:sym typeface="Open Sauce Bold"/>
              </a:rPr>
              <a:t>AVERAGE MAIZE YIELD OF INDIA</a:t>
            </a:r>
          </a:p>
        </p:txBody>
      </p:sp>
      <p:sp>
        <p:nvSpPr>
          <p:cNvPr name="TextBox 11" id="11"/>
          <p:cNvSpPr txBox="true"/>
          <p:nvPr/>
        </p:nvSpPr>
        <p:spPr>
          <a:xfrm rot="0">
            <a:off x="10813520" y="3879157"/>
            <a:ext cx="5849290" cy="632460"/>
          </a:xfrm>
          <a:prstGeom prst="rect">
            <a:avLst/>
          </a:prstGeom>
        </p:spPr>
        <p:txBody>
          <a:bodyPr anchor="t" rtlCol="false" tIns="0" lIns="0" bIns="0" rIns="0">
            <a:spAutoFit/>
          </a:bodyPr>
          <a:lstStyle/>
          <a:p>
            <a:pPr algn="ctr">
              <a:lnSpc>
                <a:spcPts val="2400"/>
              </a:lnSpc>
            </a:pPr>
            <a:r>
              <a:rPr lang="en-US" b="true" sz="2400" spc="-120">
                <a:solidFill>
                  <a:srgbClr val="B08073"/>
                </a:solidFill>
                <a:latin typeface="Open Sauce Bold"/>
                <a:ea typeface="Open Sauce Bold"/>
                <a:cs typeface="Open Sauce Bold"/>
                <a:sym typeface="Open Sauce Bold"/>
              </a:rPr>
              <a:t>ANNUAL MAIZE YIELD TRENDS FOR INDIAN STATES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4609183" y="1624273"/>
            <a:ext cx="7572338" cy="7634027"/>
          </a:xfrm>
          <a:custGeom>
            <a:avLst/>
            <a:gdLst/>
            <a:ahLst/>
            <a:cxnLst/>
            <a:rect r="r" b="b" t="t" l="l"/>
            <a:pathLst>
              <a:path h="7634027" w="7572338">
                <a:moveTo>
                  <a:pt x="0" y="0"/>
                </a:moveTo>
                <a:lnTo>
                  <a:pt x="7572337" y="0"/>
                </a:lnTo>
                <a:lnTo>
                  <a:pt x="7572337" y="7634027"/>
                </a:lnTo>
                <a:lnTo>
                  <a:pt x="0" y="7634027"/>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INDIA (TONS/HECTARE)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4521737" y="1960288"/>
            <a:ext cx="9244526" cy="7932399"/>
          </a:xfrm>
          <a:custGeom>
            <a:avLst/>
            <a:gdLst/>
            <a:ahLst/>
            <a:cxnLst/>
            <a:rect r="r" b="b" t="t" l="l"/>
            <a:pathLst>
              <a:path h="7932399" w="9244526">
                <a:moveTo>
                  <a:pt x="0" y="0"/>
                </a:moveTo>
                <a:lnTo>
                  <a:pt x="9244526" y="0"/>
                </a:lnTo>
                <a:lnTo>
                  <a:pt x="9244526" y="7932400"/>
                </a:lnTo>
                <a:lnTo>
                  <a:pt x="0" y="7932400"/>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BRAZIL (TONS/HECTARE)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4553184" y="1912980"/>
            <a:ext cx="9364851" cy="8027015"/>
          </a:xfrm>
          <a:custGeom>
            <a:avLst/>
            <a:gdLst/>
            <a:ahLst/>
            <a:cxnLst/>
            <a:rect r="r" b="b" t="t" l="l"/>
            <a:pathLst>
              <a:path h="8027015" w="9364851">
                <a:moveTo>
                  <a:pt x="0" y="0"/>
                </a:moveTo>
                <a:lnTo>
                  <a:pt x="9364851" y="0"/>
                </a:lnTo>
                <a:lnTo>
                  <a:pt x="9364851" y="8027016"/>
                </a:lnTo>
                <a:lnTo>
                  <a:pt x="0" y="8027016"/>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MEXICO (TONS/HECTARE)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6558018" y="1773611"/>
            <a:ext cx="4921307" cy="8305755"/>
          </a:xfrm>
          <a:custGeom>
            <a:avLst/>
            <a:gdLst/>
            <a:ahLst/>
            <a:cxnLst/>
            <a:rect r="r" b="b" t="t" l="l"/>
            <a:pathLst>
              <a:path h="8305755" w="4921307">
                <a:moveTo>
                  <a:pt x="0" y="0"/>
                </a:moveTo>
                <a:lnTo>
                  <a:pt x="4921307" y="0"/>
                </a:lnTo>
                <a:lnTo>
                  <a:pt x="4921307" y="8305755"/>
                </a:lnTo>
                <a:lnTo>
                  <a:pt x="0" y="8305755"/>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ARGENTINA (TONS/HECTARE)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5000814" y="2118634"/>
            <a:ext cx="8469590" cy="7615708"/>
          </a:xfrm>
          <a:custGeom>
            <a:avLst/>
            <a:gdLst/>
            <a:ahLst/>
            <a:cxnLst/>
            <a:rect r="r" b="b" t="t" l="l"/>
            <a:pathLst>
              <a:path h="7615708" w="8469590">
                <a:moveTo>
                  <a:pt x="0" y="0"/>
                </a:moveTo>
                <a:lnTo>
                  <a:pt x="8469590" y="0"/>
                </a:lnTo>
                <a:lnTo>
                  <a:pt x="8469590" y="7615708"/>
                </a:lnTo>
                <a:lnTo>
                  <a:pt x="0" y="7615708"/>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UKRAINE (TONS/HECTARE)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41123" y="204950"/>
            <a:ext cx="17689737" cy="9887124"/>
            <a:chOff x="0" y="0"/>
            <a:chExt cx="6125955" cy="3423910"/>
          </a:xfrm>
        </p:grpSpPr>
        <p:sp>
          <p:nvSpPr>
            <p:cNvPr name="Freeform 3" id="3"/>
            <p:cNvSpPr/>
            <p:nvPr/>
          </p:nvSpPr>
          <p:spPr>
            <a:xfrm flipH="false" flipV="false" rot="0">
              <a:off x="0" y="0"/>
              <a:ext cx="6125955" cy="3423910"/>
            </a:xfrm>
            <a:custGeom>
              <a:avLst/>
              <a:gdLst/>
              <a:ahLst/>
              <a:cxnLst/>
              <a:rect r="r" b="b" t="t" l="l"/>
              <a:pathLst>
                <a:path h="3423910" w="6125955">
                  <a:moveTo>
                    <a:pt x="0" y="0"/>
                  </a:moveTo>
                  <a:lnTo>
                    <a:pt x="0" y="3423910"/>
                  </a:lnTo>
                  <a:lnTo>
                    <a:pt x="6125955" y="3423910"/>
                  </a:lnTo>
                  <a:lnTo>
                    <a:pt x="6125955" y="0"/>
                  </a:lnTo>
                  <a:lnTo>
                    <a:pt x="0" y="0"/>
                  </a:lnTo>
                  <a:close/>
                  <a:moveTo>
                    <a:pt x="6064995" y="3362951"/>
                  </a:moveTo>
                  <a:lnTo>
                    <a:pt x="59690" y="3362951"/>
                  </a:lnTo>
                  <a:lnTo>
                    <a:pt x="59690" y="59690"/>
                  </a:lnTo>
                  <a:lnTo>
                    <a:pt x="6064995" y="59690"/>
                  </a:lnTo>
                  <a:lnTo>
                    <a:pt x="6064995" y="3362951"/>
                  </a:lnTo>
                  <a:close/>
                </a:path>
              </a:pathLst>
            </a:custGeom>
            <a:solidFill>
              <a:srgbClr val="FFFFFF"/>
            </a:solidFill>
          </p:spPr>
        </p:sp>
      </p:grpSp>
      <p:sp>
        <p:nvSpPr>
          <p:cNvPr name="Freeform 4" id="4"/>
          <p:cNvSpPr/>
          <p:nvPr/>
        </p:nvSpPr>
        <p:spPr>
          <a:xfrm flipH="false" flipV="false" rot="0">
            <a:off x="15019805" y="5946944"/>
            <a:ext cx="3634317" cy="5999112"/>
          </a:xfrm>
          <a:custGeom>
            <a:avLst/>
            <a:gdLst/>
            <a:ahLst/>
            <a:cxnLst/>
            <a:rect r="r" b="b" t="t" l="l"/>
            <a:pathLst>
              <a:path h="5999112" w="3634317">
                <a:moveTo>
                  <a:pt x="0" y="0"/>
                </a:moveTo>
                <a:lnTo>
                  <a:pt x="3634317" y="0"/>
                </a:lnTo>
                <a:lnTo>
                  <a:pt x="3634317" y="5999112"/>
                </a:lnTo>
                <a:lnTo>
                  <a:pt x="0" y="5999112"/>
                </a:lnTo>
                <a:lnTo>
                  <a:pt x="0" y="0"/>
                </a:lnTo>
                <a:close/>
              </a:path>
            </a:pathLst>
          </a:custGeom>
          <a:blipFill>
            <a:blip r:embed="rId2"/>
            <a:stretch>
              <a:fillRect l="0" t="0" r="0" b="0"/>
            </a:stretch>
          </a:blipFill>
        </p:spPr>
      </p:sp>
      <p:sp>
        <p:nvSpPr>
          <p:cNvPr name="Freeform 5" id="5"/>
          <p:cNvSpPr/>
          <p:nvPr/>
        </p:nvSpPr>
        <p:spPr>
          <a:xfrm flipH="false" flipV="false" rot="5574597">
            <a:off x="-2651482" y="-2411200"/>
            <a:ext cx="5302964" cy="8229600"/>
          </a:xfrm>
          <a:custGeom>
            <a:avLst/>
            <a:gdLst/>
            <a:ahLst/>
            <a:cxnLst/>
            <a:rect r="r" b="b" t="t" l="l"/>
            <a:pathLst>
              <a:path h="8229600" w="5302964">
                <a:moveTo>
                  <a:pt x="0" y="0"/>
                </a:moveTo>
                <a:lnTo>
                  <a:pt x="5302964" y="0"/>
                </a:lnTo>
                <a:lnTo>
                  <a:pt x="5302964" y="8229600"/>
                </a:lnTo>
                <a:lnTo>
                  <a:pt x="0" y="8229600"/>
                </a:lnTo>
                <a:lnTo>
                  <a:pt x="0" y="0"/>
                </a:lnTo>
                <a:close/>
              </a:path>
            </a:pathLst>
          </a:custGeom>
          <a:blipFill>
            <a:blip r:embed="rId3"/>
            <a:stretch>
              <a:fillRect l="0" t="0" r="0" b="0"/>
            </a:stretch>
          </a:blipFill>
        </p:spPr>
      </p:sp>
      <p:graphicFrame>
        <p:nvGraphicFramePr>
          <p:cNvPr name="Table 6" id="6"/>
          <p:cNvGraphicFramePr>
            <a:graphicFrameLocks noGrp="true"/>
          </p:cNvGraphicFramePr>
          <p:nvPr/>
        </p:nvGraphicFramePr>
        <p:xfrm>
          <a:off x="4123783" y="4761092"/>
          <a:ext cx="10124416" cy="5038725"/>
        </p:xfrm>
        <a:graphic>
          <a:graphicData uri="http://schemas.openxmlformats.org/drawingml/2006/table">
            <a:tbl>
              <a:tblPr/>
              <a:tblGrid>
                <a:gridCol w="7305149"/>
                <a:gridCol w="2819267"/>
              </a:tblGrid>
              <a:tr h="1259681">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Sahil Bagate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5021105</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r>
              <a:tr h="1259681">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Neil Dsouza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5021113</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r>
              <a:tr h="1259681">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Dhanashree Patil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5021142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r>
              <a:tr h="1259681">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Suyash Malekar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c>
                  <a:txBody>
                    <a:bodyPr anchor="t" rtlCol="false"/>
                    <a:lstStyle/>
                    <a:p>
                      <a:pPr algn="l" marL="0" indent="0" lvl="0">
                        <a:lnSpc>
                          <a:spcPts val="5880"/>
                        </a:lnSpc>
                        <a:spcBef>
                          <a:spcPct val="0"/>
                        </a:spcBef>
                        <a:defRPr/>
                      </a:pPr>
                      <a:r>
                        <a:rPr lang="en-US" sz="4200" strike="noStrike" u="none">
                          <a:solidFill>
                            <a:srgbClr val="A5756C"/>
                          </a:solidFill>
                          <a:latin typeface="Lato 1"/>
                          <a:ea typeface="Lato 1"/>
                          <a:cs typeface="Lato 1"/>
                          <a:sym typeface="Lato 1"/>
                        </a:rPr>
                        <a:t>5021166</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BEE"/>
                    </a:solidFill>
                  </a:tcPr>
                </a:tc>
              </a:tr>
            </a:tbl>
          </a:graphicData>
        </a:graphic>
      </p:graphicFrame>
      <p:sp>
        <p:nvSpPr>
          <p:cNvPr name="TextBox 7" id="7"/>
          <p:cNvSpPr txBox="true"/>
          <p:nvPr/>
        </p:nvSpPr>
        <p:spPr>
          <a:xfrm rot="0">
            <a:off x="4327109" y="3465386"/>
            <a:ext cx="9633782" cy="2190750"/>
          </a:xfrm>
          <a:prstGeom prst="rect">
            <a:avLst/>
          </a:prstGeom>
        </p:spPr>
        <p:txBody>
          <a:bodyPr anchor="t" rtlCol="false" tIns="0" lIns="0" bIns="0" rIns="0">
            <a:spAutoFit/>
          </a:bodyPr>
          <a:lstStyle/>
          <a:p>
            <a:pPr algn="ctr">
              <a:lnSpc>
                <a:spcPts val="8640"/>
              </a:lnSpc>
            </a:pPr>
            <a:r>
              <a:rPr lang="en-US" sz="7200">
                <a:solidFill>
                  <a:srgbClr val="000000"/>
                </a:solidFill>
                <a:latin typeface="Lato 1"/>
                <a:ea typeface="Lato 1"/>
                <a:cs typeface="Lato 1"/>
                <a:sym typeface="Lato 1"/>
              </a:rPr>
              <a:t>GROUP MEMBERS</a:t>
            </a:r>
          </a:p>
          <a:p>
            <a:pPr algn="ctr">
              <a:lnSpc>
                <a:spcPts val="8640"/>
              </a:lnSpc>
            </a:pPr>
          </a:p>
        </p:txBody>
      </p:sp>
      <p:sp>
        <p:nvSpPr>
          <p:cNvPr name="TextBox 8" id="8"/>
          <p:cNvSpPr txBox="true"/>
          <p:nvPr/>
        </p:nvSpPr>
        <p:spPr>
          <a:xfrm rot="0">
            <a:off x="4369100" y="608225"/>
            <a:ext cx="9633782" cy="1095375"/>
          </a:xfrm>
          <a:prstGeom prst="rect">
            <a:avLst/>
          </a:prstGeom>
        </p:spPr>
        <p:txBody>
          <a:bodyPr anchor="t" rtlCol="false" tIns="0" lIns="0" bIns="0" rIns="0">
            <a:spAutoFit/>
          </a:bodyPr>
          <a:lstStyle/>
          <a:p>
            <a:pPr algn="ctr">
              <a:lnSpc>
                <a:spcPts val="8640"/>
              </a:lnSpc>
            </a:pPr>
            <a:r>
              <a:rPr lang="en-US" sz="7200">
                <a:solidFill>
                  <a:srgbClr val="000000"/>
                </a:solidFill>
                <a:latin typeface="Lato 1"/>
                <a:ea typeface="Lato 1"/>
                <a:cs typeface="Lato 1"/>
                <a:sym typeface="Lato 1"/>
              </a:rPr>
              <a:t> GUIDE</a:t>
            </a:r>
          </a:p>
        </p:txBody>
      </p:sp>
      <p:sp>
        <p:nvSpPr>
          <p:cNvPr name="TextBox 9" id="9"/>
          <p:cNvSpPr txBox="true"/>
          <p:nvPr/>
        </p:nvSpPr>
        <p:spPr>
          <a:xfrm rot="0">
            <a:off x="4369100" y="2113006"/>
            <a:ext cx="9633782" cy="942975"/>
          </a:xfrm>
          <a:prstGeom prst="rect">
            <a:avLst/>
          </a:prstGeom>
        </p:spPr>
        <p:txBody>
          <a:bodyPr anchor="t" rtlCol="false" tIns="0" lIns="0" bIns="0" rIns="0">
            <a:spAutoFit/>
          </a:bodyPr>
          <a:lstStyle/>
          <a:p>
            <a:pPr algn="ctr">
              <a:lnSpc>
                <a:spcPts val="7440"/>
              </a:lnSpc>
            </a:pPr>
            <a:r>
              <a:rPr lang="en-US" sz="6200" b="true">
                <a:solidFill>
                  <a:srgbClr val="985A45"/>
                </a:solidFill>
                <a:latin typeface="Lato 1 Bold"/>
                <a:ea typeface="Lato 1 Bold"/>
                <a:cs typeface="Lato 1 Bold"/>
                <a:sym typeface="Lato 1 Bold"/>
              </a:rPr>
              <a:t>MRS. POONAM BARI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350543" y="148238"/>
            <a:ext cx="17336256" cy="9975561"/>
            <a:chOff x="0" y="0"/>
            <a:chExt cx="6990433" cy="4022408"/>
          </a:xfrm>
        </p:grpSpPr>
        <p:sp>
          <p:nvSpPr>
            <p:cNvPr name="Freeform 3" id="3"/>
            <p:cNvSpPr/>
            <p:nvPr/>
          </p:nvSpPr>
          <p:spPr>
            <a:xfrm flipH="false" flipV="false" rot="0">
              <a:off x="0" y="0"/>
              <a:ext cx="6990433" cy="4022408"/>
            </a:xfrm>
            <a:custGeom>
              <a:avLst/>
              <a:gdLst/>
              <a:ahLst/>
              <a:cxnLst/>
              <a:rect r="r" b="b" t="t" l="l"/>
              <a:pathLst>
                <a:path h="4022408" w="6990433">
                  <a:moveTo>
                    <a:pt x="0" y="0"/>
                  </a:moveTo>
                  <a:lnTo>
                    <a:pt x="0" y="4022408"/>
                  </a:lnTo>
                  <a:lnTo>
                    <a:pt x="6990433" y="4022408"/>
                  </a:lnTo>
                  <a:lnTo>
                    <a:pt x="6990433" y="0"/>
                  </a:lnTo>
                  <a:lnTo>
                    <a:pt x="0" y="0"/>
                  </a:lnTo>
                  <a:close/>
                  <a:moveTo>
                    <a:pt x="6929473" y="3961448"/>
                  </a:moveTo>
                  <a:lnTo>
                    <a:pt x="59690" y="3961448"/>
                  </a:lnTo>
                  <a:lnTo>
                    <a:pt x="59690" y="59690"/>
                  </a:lnTo>
                  <a:lnTo>
                    <a:pt x="6929473" y="59690"/>
                  </a:lnTo>
                  <a:lnTo>
                    <a:pt x="6929473" y="3961448"/>
                  </a:lnTo>
                  <a:close/>
                </a:path>
              </a:pathLst>
            </a:custGeom>
            <a:solidFill>
              <a:srgbClr val="FFFFFF"/>
            </a:solidFill>
          </p:spPr>
        </p:sp>
      </p:grpSp>
      <p:sp>
        <p:nvSpPr>
          <p:cNvPr name="Freeform 4" id="4"/>
          <p:cNvSpPr/>
          <p:nvPr/>
        </p:nvSpPr>
        <p:spPr>
          <a:xfrm flipH="false" flipV="false" rot="-2700000">
            <a:off x="-2138808" y="5354375"/>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7128853" y="-2778728"/>
            <a:ext cx="2860000" cy="4515789"/>
          </a:xfrm>
          <a:custGeom>
            <a:avLst/>
            <a:gdLst/>
            <a:ahLst/>
            <a:cxnLst/>
            <a:rect r="r" b="b" t="t" l="l"/>
            <a:pathLst>
              <a:path h="4515789" w="2860000">
                <a:moveTo>
                  <a:pt x="0" y="0"/>
                </a:moveTo>
                <a:lnTo>
                  <a:pt x="2859999" y="0"/>
                </a:lnTo>
                <a:lnTo>
                  <a:pt x="2859999"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189766" y="5926488"/>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4748844" y="2192969"/>
            <a:ext cx="8790312" cy="7467039"/>
          </a:xfrm>
          <a:custGeom>
            <a:avLst/>
            <a:gdLst/>
            <a:ahLst/>
            <a:cxnLst/>
            <a:rect r="r" b="b" t="t" l="l"/>
            <a:pathLst>
              <a:path h="7467039" w="8790312">
                <a:moveTo>
                  <a:pt x="0" y="0"/>
                </a:moveTo>
                <a:lnTo>
                  <a:pt x="8790312" y="0"/>
                </a:lnTo>
                <a:lnTo>
                  <a:pt x="8790312" y="7467039"/>
                </a:lnTo>
                <a:lnTo>
                  <a:pt x="0" y="7467039"/>
                </a:lnTo>
                <a:lnTo>
                  <a:pt x="0" y="0"/>
                </a:lnTo>
                <a:close/>
              </a:path>
            </a:pathLst>
          </a:custGeom>
          <a:blipFill>
            <a:blip r:embed="rId5"/>
            <a:stretch>
              <a:fillRect l="0" t="0" r="0" b="0"/>
            </a:stretch>
          </a:blipFill>
        </p:spPr>
      </p:sp>
      <p:sp>
        <p:nvSpPr>
          <p:cNvPr name="TextBox 8" id="8"/>
          <p:cNvSpPr txBox="true"/>
          <p:nvPr/>
        </p:nvSpPr>
        <p:spPr>
          <a:xfrm rot="0">
            <a:off x="610805" y="81563"/>
            <a:ext cx="17249608" cy="1251585"/>
          </a:xfrm>
          <a:prstGeom prst="rect">
            <a:avLst/>
          </a:prstGeom>
        </p:spPr>
        <p:txBody>
          <a:bodyPr anchor="t" rtlCol="false" tIns="0" lIns="0" bIns="0" rIns="0">
            <a:spAutoFit/>
          </a:bodyPr>
          <a:lstStyle/>
          <a:p>
            <a:pPr algn="ctr">
              <a:lnSpc>
                <a:spcPts val="5040"/>
              </a:lnSpc>
            </a:pPr>
            <a:r>
              <a:rPr lang="en-US" b="true" sz="3600">
                <a:solidFill>
                  <a:srgbClr val="985A45"/>
                </a:solidFill>
                <a:latin typeface="Canva Sans Bold"/>
                <a:ea typeface="Canva Sans Bold"/>
                <a:cs typeface="Canva Sans Bold"/>
                <a:sym typeface="Canva Sans Bold"/>
              </a:rPr>
              <a:t>DISTRIBUTION OF AVERAGE MAIZE YIELD BY STATE IN SOUTH AFRICA (TONS/HECTARE)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8E0"/>
        </a:solidFill>
      </p:bgPr>
    </p:bg>
    <p:spTree>
      <p:nvGrpSpPr>
        <p:cNvPr id="1" name=""/>
        <p:cNvGrpSpPr/>
        <p:nvPr/>
      </p:nvGrpSpPr>
      <p:grpSpPr>
        <a:xfrm>
          <a:off x="0" y="0"/>
          <a:ext cx="0" cy="0"/>
          <a:chOff x="0" y="0"/>
          <a:chExt cx="0" cy="0"/>
        </a:xfrm>
      </p:grpSpPr>
      <p:grpSp>
        <p:nvGrpSpPr>
          <p:cNvPr name="Group 2" id="2"/>
          <p:cNvGrpSpPr/>
          <p:nvPr/>
        </p:nvGrpSpPr>
        <p:grpSpPr>
          <a:xfrm rot="0">
            <a:off x="116439" y="84040"/>
            <a:ext cx="17962605" cy="9911602"/>
            <a:chOff x="0" y="0"/>
            <a:chExt cx="7281941" cy="4018109"/>
          </a:xfrm>
        </p:grpSpPr>
        <p:sp>
          <p:nvSpPr>
            <p:cNvPr name="Freeform 3" id="3"/>
            <p:cNvSpPr/>
            <p:nvPr/>
          </p:nvSpPr>
          <p:spPr>
            <a:xfrm flipH="false" flipV="false" rot="0">
              <a:off x="0" y="0"/>
              <a:ext cx="7281942" cy="4018109"/>
            </a:xfrm>
            <a:custGeom>
              <a:avLst/>
              <a:gdLst/>
              <a:ahLst/>
              <a:cxnLst/>
              <a:rect r="r" b="b" t="t" l="l"/>
              <a:pathLst>
                <a:path h="4018109" w="7281942">
                  <a:moveTo>
                    <a:pt x="0" y="0"/>
                  </a:moveTo>
                  <a:lnTo>
                    <a:pt x="0" y="4018109"/>
                  </a:lnTo>
                  <a:lnTo>
                    <a:pt x="7281942" y="4018109"/>
                  </a:lnTo>
                  <a:lnTo>
                    <a:pt x="7281942" y="0"/>
                  </a:lnTo>
                  <a:lnTo>
                    <a:pt x="0" y="0"/>
                  </a:lnTo>
                  <a:close/>
                  <a:moveTo>
                    <a:pt x="7220981" y="3957149"/>
                  </a:moveTo>
                  <a:lnTo>
                    <a:pt x="59690" y="3957149"/>
                  </a:lnTo>
                  <a:lnTo>
                    <a:pt x="59690" y="59690"/>
                  </a:lnTo>
                  <a:lnTo>
                    <a:pt x="7220981" y="59690"/>
                  </a:lnTo>
                  <a:lnTo>
                    <a:pt x="7220981" y="3957149"/>
                  </a:lnTo>
                  <a:close/>
                </a:path>
              </a:pathLst>
            </a:custGeom>
            <a:solidFill>
              <a:srgbClr val="FFFFFF"/>
            </a:solidFill>
          </p:spPr>
        </p:sp>
      </p:grpSp>
      <p:sp>
        <p:nvSpPr>
          <p:cNvPr name="Freeform 4" id="4"/>
          <p:cNvSpPr/>
          <p:nvPr/>
        </p:nvSpPr>
        <p:spPr>
          <a:xfrm flipH="false" flipV="false" rot="-2700000">
            <a:off x="-1070618" y="6753726"/>
            <a:ext cx="4978704" cy="7066547"/>
          </a:xfrm>
          <a:custGeom>
            <a:avLst/>
            <a:gdLst/>
            <a:ahLst/>
            <a:cxnLst/>
            <a:rect r="r" b="b" t="t" l="l"/>
            <a:pathLst>
              <a:path h="7066547" w="4978704">
                <a:moveTo>
                  <a:pt x="0" y="0"/>
                </a:moveTo>
                <a:lnTo>
                  <a:pt x="4978703" y="0"/>
                </a:lnTo>
                <a:lnTo>
                  <a:pt x="4978703" y="7066548"/>
                </a:lnTo>
                <a:lnTo>
                  <a:pt x="0" y="7066548"/>
                </a:lnTo>
                <a:lnTo>
                  <a:pt x="0" y="0"/>
                </a:lnTo>
                <a:close/>
              </a:path>
            </a:pathLst>
          </a:custGeom>
          <a:blipFill>
            <a:blip r:embed="rId2">
              <a:alphaModFix amt="81000"/>
            </a:blip>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7056672" y="5469104"/>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254654" y="901672"/>
            <a:ext cx="5539158" cy="4154368"/>
          </a:xfrm>
          <a:custGeom>
            <a:avLst/>
            <a:gdLst/>
            <a:ahLst/>
            <a:cxnLst/>
            <a:rect r="r" b="b" t="t" l="l"/>
            <a:pathLst>
              <a:path h="4154368" w="5539158">
                <a:moveTo>
                  <a:pt x="0" y="0"/>
                </a:moveTo>
                <a:lnTo>
                  <a:pt x="5539158" y="0"/>
                </a:lnTo>
                <a:lnTo>
                  <a:pt x="5539158" y="4154369"/>
                </a:lnTo>
                <a:lnTo>
                  <a:pt x="0" y="4154369"/>
                </a:lnTo>
                <a:lnTo>
                  <a:pt x="0" y="0"/>
                </a:lnTo>
                <a:close/>
              </a:path>
            </a:pathLst>
          </a:custGeom>
          <a:blipFill>
            <a:blip r:embed="rId5"/>
            <a:stretch>
              <a:fillRect l="0" t="0" r="0" b="0"/>
            </a:stretch>
          </a:blipFill>
        </p:spPr>
      </p:sp>
      <p:sp>
        <p:nvSpPr>
          <p:cNvPr name="Freeform 8" id="8"/>
          <p:cNvSpPr/>
          <p:nvPr/>
        </p:nvSpPr>
        <p:spPr>
          <a:xfrm flipH="false" flipV="false" rot="0">
            <a:off x="9501494" y="5246541"/>
            <a:ext cx="5979100" cy="4484325"/>
          </a:xfrm>
          <a:custGeom>
            <a:avLst/>
            <a:gdLst/>
            <a:ahLst/>
            <a:cxnLst/>
            <a:rect r="r" b="b" t="t" l="l"/>
            <a:pathLst>
              <a:path h="4484325" w="5979100">
                <a:moveTo>
                  <a:pt x="0" y="0"/>
                </a:moveTo>
                <a:lnTo>
                  <a:pt x="5979100" y="0"/>
                </a:lnTo>
                <a:lnTo>
                  <a:pt x="5979100" y="4484325"/>
                </a:lnTo>
                <a:lnTo>
                  <a:pt x="0" y="4484325"/>
                </a:lnTo>
                <a:lnTo>
                  <a:pt x="0" y="0"/>
                </a:lnTo>
                <a:close/>
              </a:path>
            </a:pathLst>
          </a:custGeom>
          <a:blipFill>
            <a:blip r:embed="rId6"/>
            <a:stretch>
              <a:fillRect l="0" t="0" r="0" b="0"/>
            </a:stretch>
          </a:blipFill>
        </p:spPr>
      </p:sp>
      <p:sp>
        <p:nvSpPr>
          <p:cNvPr name="Freeform 9" id="9"/>
          <p:cNvSpPr/>
          <p:nvPr/>
        </p:nvSpPr>
        <p:spPr>
          <a:xfrm flipH="false" flipV="false" rot="0">
            <a:off x="11751919" y="1077476"/>
            <a:ext cx="5421366" cy="4066024"/>
          </a:xfrm>
          <a:custGeom>
            <a:avLst/>
            <a:gdLst/>
            <a:ahLst/>
            <a:cxnLst/>
            <a:rect r="r" b="b" t="t" l="l"/>
            <a:pathLst>
              <a:path h="4066024" w="5421366">
                <a:moveTo>
                  <a:pt x="0" y="0"/>
                </a:moveTo>
                <a:lnTo>
                  <a:pt x="5421366" y="0"/>
                </a:lnTo>
                <a:lnTo>
                  <a:pt x="5421366" y="4066024"/>
                </a:lnTo>
                <a:lnTo>
                  <a:pt x="0" y="4066024"/>
                </a:lnTo>
                <a:lnTo>
                  <a:pt x="0" y="0"/>
                </a:lnTo>
                <a:close/>
              </a:path>
            </a:pathLst>
          </a:custGeom>
          <a:blipFill>
            <a:blip r:embed="rId7"/>
            <a:stretch>
              <a:fillRect l="0" t="0" r="0" b="0"/>
            </a:stretch>
          </a:blipFill>
        </p:spPr>
      </p:sp>
      <p:sp>
        <p:nvSpPr>
          <p:cNvPr name="Freeform 10" id="10"/>
          <p:cNvSpPr/>
          <p:nvPr/>
        </p:nvSpPr>
        <p:spPr>
          <a:xfrm flipH="false" flipV="false" rot="0">
            <a:off x="2333810" y="5246541"/>
            <a:ext cx="6088553" cy="4566414"/>
          </a:xfrm>
          <a:custGeom>
            <a:avLst/>
            <a:gdLst/>
            <a:ahLst/>
            <a:cxnLst/>
            <a:rect r="r" b="b" t="t" l="l"/>
            <a:pathLst>
              <a:path h="4566414" w="6088553">
                <a:moveTo>
                  <a:pt x="0" y="0"/>
                </a:moveTo>
                <a:lnTo>
                  <a:pt x="6088553" y="0"/>
                </a:lnTo>
                <a:lnTo>
                  <a:pt x="6088553" y="4566414"/>
                </a:lnTo>
                <a:lnTo>
                  <a:pt x="0" y="4566414"/>
                </a:lnTo>
                <a:lnTo>
                  <a:pt x="0" y="0"/>
                </a:lnTo>
                <a:close/>
              </a:path>
            </a:pathLst>
          </a:custGeom>
          <a:blipFill>
            <a:blip r:embed="rId8"/>
            <a:stretch>
              <a:fillRect l="0" t="0" r="0" b="0"/>
            </a:stretch>
          </a:blipFill>
        </p:spPr>
      </p:sp>
      <p:sp>
        <p:nvSpPr>
          <p:cNvPr name="Freeform 11" id="11"/>
          <p:cNvSpPr/>
          <p:nvPr/>
        </p:nvSpPr>
        <p:spPr>
          <a:xfrm flipH="false" flipV="false" rot="0">
            <a:off x="6132733" y="1028700"/>
            <a:ext cx="5369788" cy="4027341"/>
          </a:xfrm>
          <a:custGeom>
            <a:avLst/>
            <a:gdLst/>
            <a:ahLst/>
            <a:cxnLst/>
            <a:rect r="r" b="b" t="t" l="l"/>
            <a:pathLst>
              <a:path h="4027341" w="5369788">
                <a:moveTo>
                  <a:pt x="0" y="0"/>
                </a:moveTo>
                <a:lnTo>
                  <a:pt x="5369787" y="0"/>
                </a:lnTo>
                <a:lnTo>
                  <a:pt x="5369787" y="4027341"/>
                </a:lnTo>
                <a:lnTo>
                  <a:pt x="0" y="4027341"/>
                </a:lnTo>
                <a:lnTo>
                  <a:pt x="0" y="0"/>
                </a:lnTo>
                <a:close/>
              </a:path>
            </a:pathLst>
          </a:custGeom>
          <a:blipFill>
            <a:blip r:embed="rId9"/>
            <a:stretch>
              <a:fillRect l="0" t="0" r="0" b="0"/>
            </a:stretch>
          </a:blipFill>
        </p:spPr>
      </p:sp>
      <p:sp>
        <p:nvSpPr>
          <p:cNvPr name="TextBox 12" id="12"/>
          <p:cNvSpPr txBox="true"/>
          <p:nvPr/>
        </p:nvSpPr>
        <p:spPr>
          <a:xfrm rot="0">
            <a:off x="5876910" y="125172"/>
            <a:ext cx="6123533" cy="712470"/>
          </a:xfrm>
          <a:prstGeom prst="rect">
            <a:avLst/>
          </a:prstGeom>
        </p:spPr>
        <p:txBody>
          <a:bodyPr anchor="t" rtlCol="false" tIns="0" lIns="0" bIns="0" rIns="0">
            <a:spAutoFit/>
          </a:bodyPr>
          <a:lstStyle/>
          <a:p>
            <a:pPr algn="ctr">
              <a:lnSpc>
                <a:spcPts val="5880"/>
              </a:lnSpc>
              <a:spcBef>
                <a:spcPct val="0"/>
              </a:spcBef>
            </a:pPr>
            <a:r>
              <a:rPr lang="en-US" b="true" sz="4200">
                <a:solidFill>
                  <a:srgbClr val="985A45"/>
                </a:solidFill>
                <a:latin typeface="Canva Sans Bold"/>
                <a:ea typeface="Canva Sans Bold"/>
                <a:cs typeface="Canva Sans Bold"/>
                <a:sym typeface="Canva Sans Bold"/>
              </a:rPr>
              <a:t>REGRESSION</a:t>
            </a:r>
            <a:r>
              <a:rPr lang="en-US" b="true" sz="4200">
                <a:solidFill>
                  <a:srgbClr val="985A45"/>
                </a:solidFill>
                <a:latin typeface="Canva Sans Bold"/>
                <a:ea typeface="Canva Sans Bold"/>
                <a:cs typeface="Canva Sans Bold"/>
                <a:sym typeface="Canva Sans Bold"/>
              </a:rPr>
              <a:t> ANALYSIS</a:t>
            </a:r>
          </a:p>
        </p:txBody>
      </p:sp>
      <p:sp>
        <p:nvSpPr>
          <p:cNvPr name="TextBox 13" id="13"/>
          <p:cNvSpPr txBox="true"/>
          <p:nvPr/>
        </p:nvSpPr>
        <p:spPr>
          <a:xfrm rot="-5400000">
            <a:off x="96624" y="2779686"/>
            <a:ext cx="714375" cy="252938"/>
          </a:xfrm>
          <a:prstGeom prst="rect">
            <a:avLst/>
          </a:prstGeom>
        </p:spPr>
        <p:txBody>
          <a:bodyPr anchor="t" rtlCol="false" tIns="0" lIns="0" bIns="0" rIns="0">
            <a:spAutoFit/>
          </a:bodyPr>
          <a:lstStyle/>
          <a:p>
            <a:pPr algn="ctr">
              <a:lnSpc>
                <a:spcPts val="1087"/>
              </a:lnSpc>
            </a:pPr>
            <a:r>
              <a:rPr lang="en-US" sz="777" spc="39">
                <a:solidFill>
                  <a:srgbClr val="000000"/>
                </a:solidFill>
                <a:latin typeface="PT Sans"/>
                <a:ea typeface="PT Sans"/>
                <a:cs typeface="PT Sans"/>
                <a:sym typeface="PT Sans"/>
              </a:rPr>
              <a:t>YIELD (TONS/HA)</a:t>
            </a:r>
          </a:p>
        </p:txBody>
      </p:sp>
      <p:sp>
        <p:nvSpPr>
          <p:cNvPr name="TextBox 14" id="14"/>
          <p:cNvSpPr txBox="true"/>
          <p:nvPr/>
        </p:nvSpPr>
        <p:spPr>
          <a:xfrm rot="0">
            <a:off x="495367" y="1491847"/>
            <a:ext cx="134805" cy="125468"/>
          </a:xfrm>
          <a:prstGeom prst="rect">
            <a:avLst/>
          </a:prstGeom>
        </p:spPr>
        <p:txBody>
          <a:bodyPr anchor="t" rtlCol="false" tIns="0" lIns="0" bIns="0" rIns="0">
            <a:spAutoFit/>
          </a:bodyPr>
          <a:lstStyle/>
          <a:p>
            <a:pPr algn="ctr">
              <a:lnSpc>
                <a:spcPts val="1127"/>
              </a:lnSpc>
            </a:pPr>
            <a:r>
              <a:rPr lang="en-US" sz="805" spc="26">
                <a:solidFill>
                  <a:srgbClr val="000000"/>
                </a:solidFill>
                <a:latin typeface="Trocchi"/>
                <a:ea typeface="Trocchi"/>
                <a:cs typeface="Trocchi"/>
                <a:sym typeface="Trocchi"/>
              </a:rPr>
              <a:t>1.5</a:t>
            </a:r>
          </a:p>
        </p:txBody>
      </p:sp>
      <p:sp>
        <p:nvSpPr>
          <p:cNvPr name="TextBox 15" id="15"/>
          <p:cNvSpPr txBox="true"/>
          <p:nvPr/>
        </p:nvSpPr>
        <p:spPr>
          <a:xfrm rot="0">
            <a:off x="502137" y="2115288"/>
            <a:ext cx="135112" cy="124821"/>
          </a:xfrm>
          <a:prstGeom prst="rect">
            <a:avLst/>
          </a:prstGeom>
        </p:spPr>
        <p:txBody>
          <a:bodyPr anchor="t" rtlCol="false" tIns="0" lIns="0" bIns="0" rIns="0">
            <a:spAutoFit/>
          </a:bodyPr>
          <a:lstStyle/>
          <a:p>
            <a:pPr algn="ctr">
              <a:lnSpc>
                <a:spcPts val="1121"/>
              </a:lnSpc>
            </a:pPr>
            <a:r>
              <a:rPr lang="en-US" sz="801" spc="27">
                <a:solidFill>
                  <a:srgbClr val="000000"/>
                </a:solidFill>
                <a:latin typeface="Trocchi"/>
                <a:ea typeface="Trocchi"/>
                <a:cs typeface="Trocchi"/>
                <a:sym typeface="Trocchi"/>
              </a:rPr>
              <a:t>1.4</a:t>
            </a:r>
          </a:p>
        </p:txBody>
      </p:sp>
      <p:sp>
        <p:nvSpPr>
          <p:cNvPr name="TextBox 16" id="16"/>
          <p:cNvSpPr txBox="true"/>
          <p:nvPr/>
        </p:nvSpPr>
        <p:spPr>
          <a:xfrm rot="0">
            <a:off x="503894" y="2741680"/>
            <a:ext cx="124676" cy="97573"/>
          </a:xfrm>
          <a:prstGeom prst="rect">
            <a:avLst/>
          </a:prstGeom>
        </p:spPr>
        <p:txBody>
          <a:bodyPr anchor="t" rtlCol="false" tIns="0" lIns="0" bIns="0" rIns="0">
            <a:spAutoFit/>
          </a:bodyPr>
          <a:lstStyle/>
          <a:p>
            <a:pPr algn="ctr">
              <a:lnSpc>
                <a:spcPts val="763"/>
              </a:lnSpc>
            </a:pPr>
            <a:r>
              <a:rPr lang="en-US" sz="545">
                <a:solidFill>
                  <a:srgbClr val="000000"/>
                </a:solidFill>
                <a:latin typeface="Courier Prime"/>
                <a:ea typeface="Courier Prime"/>
                <a:cs typeface="Courier Prime"/>
                <a:sym typeface="Courier Prime"/>
              </a:rPr>
              <a:t>1.3</a:t>
            </a:r>
          </a:p>
        </p:txBody>
      </p:sp>
      <p:sp>
        <p:nvSpPr>
          <p:cNvPr name="TextBox 17" id="17"/>
          <p:cNvSpPr txBox="true"/>
          <p:nvPr/>
        </p:nvSpPr>
        <p:spPr>
          <a:xfrm rot="0">
            <a:off x="503888" y="3355470"/>
            <a:ext cx="124688" cy="118801"/>
          </a:xfrm>
          <a:prstGeom prst="rect">
            <a:avLst/>
          </a:prstGeom>
        </p:spPr>
        <p:txBody>
          <a:bodyPr anchor="t" rtlCol="false" tIns="0" lIns="0" bIns="0" rIns="0">
            <a:spAutoFit/>
          </a:bodyPr>
          <a:lstStyle/>
          <a:p>
            <a:pPr algn="ctr">
              <a:lnSpc>
                <a:spcPts val="970"/>
              </a:lnSpc>
            </a:pPr>
            <a:r>
              <a:rPr lang="en-US" sz="693">
                <a:solidFill>
                  <a:srgbClr val="000000"/>
                </a:solidFill>
                <a:latin typeface="Rye"/>
                <a:ea typeface="Rye"/>
                <a:cs typeface="Rye"/>
                <a:sym typeface="Rye"/>
              </a:rPr>
              <a:t>1.2</a:t>
            </a:r>
          </a:p>
        </p:txBody>
      </p:sp>
      <p:sp>
        <p:nvSpPr>
          <p:cNvPr name="TextBox 18" id="18"/>
          <p:cNvSpPr txBox="true"/>
          <p:nvPr/>
        </p:nvSpPr>
        <p:spPr>
          <a:xfrm rot="0">
            <a:off x="503947" y="3974953"/>
            <a:ext cx="124569" cy="139043"/>
          </a:xfrm>
          <a:prstGeom prst="rect">
            <a:avLst/>
          </a:prstGeom>
        </p:spPr>
        <p:txBody>
          <a:bodyPr anchor="t" rtlCol="false" tIns="0" lIns="0" bIns="0" rIns="0">
            <a:spAutoFit/>
          </a:bodyPr>
          <a:lstStyle/>
          <a:p>
            <a:pPr algn="ctr">
              <a:lnSpc>
                <a:spcPts val="1261"/>
              </a:lnSpc>
            </a:pPr>
            <a:r>
              <a:rPr lang="en-US" sz="900">
                <a:solidFill>
                  <a:srgbClr val="000000"/>
                </a:solidFill>
                <a:latin typeface="Trocchi"/>
                <a:ea typeface="Trocchi"/>
                <a:cs typeface="Trocchi"/>
                <a:sym typeface="Trocchi"/>
              </a:rPr>
              <a:t>1.1</a:t>
            </a:r>
          </a:p>
        </p:txBody>
      </p:sp>
      <p:sp>
        <p:nvSpPr>
          <p:cNvPr name="TextBox 19" id="19"/>
          <p:cNvSpPr txBox="true"/>
          <p:nvPr/>
        </p:nvSpPr>
        <p:spPr>
          <a:xfrm rot="0">
            <a:off x="2281557" y="971062"/>
            <a:ext cx="1838474" cy="164945"/>
          </a:xfrm>
          <a:prstGeom prst="rect">
            <a:avLst/>
          </a:prstGeom>
        </p:spPr>
        <p:txBody>
          <a:bodyPr anchor="t" rtlCol="false" tIns="0" lIns="0" bIns="0" rIns="0">
            <a:spAutoFit/>
          </a:bodyPr>
          <a:lstStyle/>
          <a:p>
            <a:pPr algn="ctr">
              <a:lnSpc>
                <a:spcPts val="1408"/>
              </a:lnSpc>
            </a:pPr>
            <a:r>
              <a:rPr lang="en-US" sz="1006" spc="19">
                <a:solidFill>
                  <a:srgbClr val="000000"/>
                </a:solidFill>
                <a:latin typeface="PT Sans"/>
                <a:ea typeface="PT Sans"/>
                <a:cs typeface="PT Sans"/>
                <a:sym typeface="PT Sans"/>
              </a:rPr>
              <a:t>CO2 CONCENTRATION VS YIELD</a:t>
            </a:r>
          </a:p>
        </p:txBody>
      </p:sp>
      <p:sp>
        <p:nvSpPr>
          <p:cNvPr name="TextBox 20" id="20"/>
          <p:cNvSpPr txBox="true"/>
          <p:nvPr/>
        </p:nvSpPr>
        <p:spPr>
          <a:xfrm rot="0">
            <a:off x="4843984" y="1224378"/>
            <a:ext cx="745450" cy="214586"/>
          </a:xfrm>
          <a:prstGeom prst="rect">
            <a:avLst/>
          </a:prstGeom>
        </p:spPr>
        <p:txBody>
          <a:bodyPr anchor="t" rtlCol="false" tIns="0" lIns="0" bIns="0" rIns="0">
            <a:spAutoFit/>
          </a:bodyPr>
          <a:lstStyle/>
          <a:p>
            <a:pPr algn="l">
              <a:lnSpc>
                <a:spcPts val="1187"/>
              </a:lnSpc>
            </a:pPr>
            <a:r>
              <a:rPr lang="en-US" sz="819" spc="27">
                <a:solidFill>
                  <a:srgbClr val="000000"/>
                </a:solidFill>
                <a:latin typeface="PT Sans"/>
                <a:ea typeface="PT Sans"/>
                <a:cs typeface="PT Sans"/>
                <a:sym typeface="PT Sans"/>
              </a:rPr>
              <a:t>DATA POINTS</a:t>
            </a:r>
          </a:p>
          <a:p>
            <a:pPr algn="l">
              <a:lnSpc>
                <a:spcPts val="602"/>
              </a:lnSpc>
            </a:pPr>
            <a:r>
              <a:rPr lang="en-US" sz="415" spc="37">
                <a:solidFill>
                  <a:srgbClr val="000000"/>
                </a:solidFill>
                <a:latin typeface="HK Modular"/>
                <a:ea typeface="HK Modular"/>
                <a:cs typeface="HK Modular"/>
                <a:sym typeface="HK Modular"/>
              </a:rPr>
              <a:t>REGRESSION LINE</a:t>
            </a:r>
          </a:p>
        </p:txBody>
      </p:sp>
      <p:sp>
        <p:nvSpPr>
          <p:cNvPr name="TextBox 21" id="21"/>
          <p:cNvSpPr txBox="true"/>
          <p:nvPr/>
        </p:nvSpPr>
        <p:spPr>
          <a:xfrm rot="0">
            <a:off x="799951" y="4696624"/>
            <a:ext cx="169564" cy="119913"/>
          </a:xfrm>
          <a:prstGeom prst="rect">
            <a:avLst/>
          </a:prstGeom>
        </p:spPr>
        <p:txBody>
          <a:bodyPr anchor="t" rtlCol="false" tIns="0" lIns="0" bIns="0" rIns="0">
            <a:spAutoFit/>
          </a:bodyPr>
          <a:lstStyle/>
          <a:p>
            <a:pPr algn="ctr">
              <a:lnSpc>
                <a:spcPts val="1073"/>
              </a:lnSpc>
            </a:pPr>
            <a:r>
              <a:rPr lang="en-US" sz="766" spc="26">
                <a:solidFill>
                  <a:srgbClr val="000000"/>
                </a:solidFill>
                <a:latin typeface="PT Sans"/>
                <a:ea typeface="PT Sans"/>
                <a:cs typeface="PT Sans"/>
                <a:sym typeface="PT Sans"/>
              </a:rPr>
              <a:t>340</a:t>
            </a:r>
          </a:p>
        </p:txBody>
      </p:sp>
      <p:sp>
        <p:nvSpPr>
          <p:cNvPr name="TextBox 22" id="22"/>
          <p:cNvSpPr txBox="true"/>
          <p:nvPr/>
        </p:nvSpPr>
        <p:spPr>
          <a:xfrm rot="0">
            <a:off x="1409213" y="4706949"/>
            <a:ext cx="162731" cy="84443"/>
          </a:xfrm>
          <a:prstGeom prst="rect">
            <a:avLst/>
          </a:prstGeom>
        </p:spPr>
        <p:txBody>
          <a:bodyPr anchor="t" rtlCol="false" tIns="0" lIns="0" bIns="0" rIns="0">
            <a:spAutoFit/>
          </a:bodyPr>
          <a:lstStyle/>
          <a:p>
            <a:pPr algn="ctr">
              <a:lnSpc>
                <a:spcPts val="636"/>
              </a:lnSpc>
            </a:pPr>
            <a:r>
              <a:rPr lang="en-US" sz="454" spc="27">
                <a:solidFill>
                  <a:srgbClr val="000000"/>
                </a:solidFill>
                <a:latin typeface="HK Modular"/>
                <a:ea typeface="HK Modular"/>
                <a:cs typeface="HK Modular"/>
                <a:sym typeface="HK Modular"/>
              </a:rPr>
              <a:t>350</a:t>
            </a:r>
          </a:p>
        </p:txBody>
      </p:sp>
      <p:sp>
        <p:nvSpPr>
          <p:cNvPr name="TextBox 23" id="23"/>
          <p:cNvSpPr txBox="true"/>
          <p:nvPr/>
        </p:nvSpPr>
        <p:spPr>
          <a:xfrm rot="0">
            <a:off x="2018596" y="4687489"/>
            <a:ext cx="169505" cy="132182"/>
          </a:xfrm>
          <a:prstGeom prst="rect">
            <a:avLst/>
          </a:prstGeom>
        </p:spPr>
        <p:txBody>
          <a:bodyPr anchor="t" rtlCol="false" tIns="0" lIns="0" bIns="0" rIns="0">
            <a:spAutoFit/>
          </a:bodyPr>
          <a:lstStyle/>
          <a:p>
            <a:pPr algn="ctr">
              <a:lnSpc>
                <a:spcPts val="1007"/>
              </a:lnSpc>
            </a:pPr>
            <a:r>
              <a:rPr lang="en-US" sz="719" spc="26">
                <a:solidFill>
                  <a:srgbClr val="000000"/>
                </a:solidFill>
                <a:latin typeface="Lilita One"/>
                <a:ea typeface="Lilita One"/>
                <a:cs typeface="Lilita One"/>
                <a:sym typeface="Lilita One"/>
              </a:rPr>
              <a:t>360</a:t>
            </a:r>
          </a:p>
        </p:txBody>
      </p:sp>
      <p:sp>
        <p:nvSpPr>
          <p:cNvPr name="TextBox 24" id="24"/>
          <p:cNvSpPr txBox="true"/>
          <p:nvPr/>
        </p:nvSpPr>
        <p:spPr>
          <a:xfrm rot="0">
            <a:off x="2642925" y="4681804"/>
            <a:ext cx="162520" cy="148457"/>
          </a:xfrm>
          <a:prstGeom prst="rect">
            <a:avLst/>
          </a:prstGeom>
        </p:spPr>
        <p:txBody>
          <a:bodyPr anchor="t" rtlCol="false" tIns="0" lIns="0" bIns="0" rIns="0">
            <a:spAutoFit/>
          </a:bodyPr>
          <a:lstStyle/>
          <a:p>
            <a:pPr algn="ctr">
              <a:lnSpc>
                <a:spcPts val="1267"/>
              </a:lnSpc>
            </a:pPr>
            <a:r>
              <a:rPr lang="en-US" sz="905" spc="27">
                <a:solidFill>
                  <a:srgbClr val="000000"/>
                </a:solidFill>
                <a:latin typeface="Bobby Jones"/>
                <a:ea typeface="Bobby Jones"/>
                <a:cs typeface="Bobby Jones"/>
                <a:sym typeface="Bobby Jones"/>
              </a:rPr>
              <a:t>370</a:t>
            </a:r>
          </a:p>
        </p:txBody>
      </p:sp>
      <p:sp>
        <p:nvSpPr>
          <p:cNvPr name="TextBox 25" id="25"/>
          <p:cNvSpPr txBox="true"/>
          <p:nvPr/>
        </p:nvSpPr>
        <p:spPr>
          <a:xfrm rot="0">
            <a:off x="3244045" y="4691534"/>
            <a:ext cx="169683" cy="119384"/>
          </a:xfrm>
          <a:prstGeom prst="rect">
            <a:avLst/>
          </a:prstGeom>
        </p:spPr>
        <p:txBody>
          <a:bodyPr anchor="t" rtlCol="false" tIns="0" lIns="0" bIns="0" rIns="0">
            <a:spAutoFit/>
          </a:bodyPr>
          <a:lstStyle/>
          <a:p>
            <a:pPr algn="ctr">
              <a:lnSpc>
                <a:spcPts val="975"/>
              </a:lnSpc>
            </a:pPr>
            <a:r>
              <a:rPr lang="en-US" sz="697" spc="27">
                <a:solidFill>
                  <a:srgbClr val="000000"/>
                </a:solidFill>
                <a:latin typeface="Courier Prime"/>
                <a:ea typeface="Courier Prime"/>
                <a:cs typeface="Courier Prime"/>
                <a:sym typeface="Courier Prime"/>
              </a:rPr>
              <a:t>380</a:t>
            </a:r>
          </a:p>
        </p:txBody>
      </p:sp>
      <p:sp>
        <p:nvSpPr>
          <p:cNvPr name="TextBox 26" id="26"/>
          <p:cNvSpPr txBox="true"/>
          <p:nvPr/>
        </p:nvSpPr>
        <p:spPr>
          <a:xfrm rot="0">
            <a:off x="3851690" y="4695383"/>
            <a:ext cx="166085" cy="110660"/>
          </a:xfrm>
          <a:prstGeom prst="rect">
            <a:avLst/>
          </a:prstGeom>
        </p:spPr>
        <p:txBody>
          <a:bodyPr anchor="t" rtlCol="false" tIns="0" lIns="0" bIns="0" rIns="0">
            <a:spAutoFit/>
          </a:bodyPr>
          <a:lstStyle/>
          <a:p>
            <a:pPr algn="ctr">
              <a:lnSpc>
                <a:spcPts val="891"/>
              </a:lnSpc>
            </a:pPr>
            <a:r>
              <a:rPr lang="en-US" sz="636" spc="54">
                <a:solidFill>
                  <a:srgbClr val="000000"/>
                </a:solidFill>
                <a:latin typeface="Courier Prime"/>
                <a:ea typeface="Courier Prime"/>
                <a:cs typeface="Courier Prime"/>
                <a:sym typeface="Courier Prime"/>
              </a:rPr>
              <a:t>390</a:t>
            </a:r>
          </a:p>
        </p:txBody>
      </p:sp>
      <p:sp>
        <p:nvSpPr>
          <p:cNvPr name="TextBox 27" id="27"/>
          <p:cNvSpPr txBox="true"/>
          <p:nvPr/>
        </p:nvSpPr>
        <p:spPr>
          <a:xfrm rot="0">
            <a:off x="4469576" y="4704327"/>
            <a:ext cx="176623" cy="90388"/>
          </a:xfrm>
          <a:prstGeom prst="rect">
            <a:avLst/>
          </a:prstGeom>
        </p:spPr>
        <p:txBody>
          <a:bodyPr anchor="t" rtlCol="false" tIns="0" lIns="0" bIns="0" rIns="0">
            <a:spAutoFit/>
          </a:bodyPr>
          <a:lstStyle/>
          <a:p>
            <a:pPr algn="ctr">
              <a:lnSpc>
                <a:spcPts val="693"/>
              </a:lnSpc>
            </a:pPr>
            <a:r>
              <a:rPr lang="en-US" sz="495" spc="27">
                <a:solidFill>
                  <a:srgbClr val="000000"/>
                </a:solidFill>
                <a:latin typeface="HK Modular"/>
                <a:ea typeface="HK Modular"/>
                <a:cs typeface="HK Modular"/>
                <a:sym typeface="HK Modular"/>
              </a:rPr>
              <a:t>400</a:t>
            </a:r>
          </a:p>
        </p:txBody>
      </p:sp>
      <p:sp>
        <p:nvSpPr>
          <p:cNvPr name="TextBox 28" id="28"/>
          <p:cNvSpPr txBox="true"/>
          <p:nvPr/>
        </p:nvSpPr>
        <p:spPr>
          <a:xfrm rot="0">
            <a:off x="5077222" y="4712562"/>
            <a:ext cx="179946" cy="87415"/>
          </a:xfrm>
          <a:prstGeom prst="rect">
            <a:avLst/>
          </a:prstGeom>
        </p:spPr>
        <p:txBody>
          <a:bodyPr anchor="t" rtlCol="false" tIns="0" lIns="0" bIns="0" rIns="0">
            <a:spAutoFit/>
          </a:bodyPr>
          <a:lstStyle/>
          <a:p>
            <a:pPr algn="ctr">
              <a:lnSpc>
                <a:spcPts val="664"/>
              </a:lnSpc>
            </a:pPr>
            <a:r>
              <a:rPr lang="en-US" sz="474" spc="54">
                <a:solidFill>
                  <a:srgbClr val="000000"/>
                </a:solidFill>
                <a:latin typeface="HK Modular"/>
                <a:ea typeface="HK Modular"/>
                <a:cs typeface="HK Modular"/>
                <a:sym typeface="HK Modular"/>
              </a:rPr>
              <a:t>410</a:t>
            </a:r>
          </a:p>
        </p:txBody>
      </p:sp>
      <p:sp>
        <p:nvSpPr>
          <p:cNvPr name="TextBox 29" id="29"/>
          <p:cNvSpPr txBox="true"/>
          <p:nvPr/>
        </p:nvSpPr>
        <p:spPr>
          <a:xfrm rot="0">
            <a:off x="2951922" y="4845059"/>
            <a:ext cx="504412" cy="89496"/>
          </a:xfrm>
          <a:prstGeom prst="rect">
            <a:avLst/>
          </a:prstGeom>
        </p:spPr>
        <p:txBody>
          <a:bodyPr anchor="t" rtlCol="false" tIns="0" lIns="0" bIns="0" rIns="0">
            <a:spAutoFit/>
          </a:bodyPr>
          <a:lstStyle/>
          <a:p>
            <a:pPr algn="ctr">
              <a:lnSpc>
                <a:spcPts val="777"/>
              </a:lnSpc>
            </a:pPr>
            <a:r>
              <a:rPr lang="en-US" sz="555" spc="51">
                <a:solidFill>
                  <a:srgbClr val="000000"/>
                </a:solidFill>
                <a:latin typeface="HK Modular"/>
                <a:ea typeface="HK Modular"/>
                <a:cs typeface="HK Modular"/>
                <a:sym typeface="HK Modular"/>
              </a:rPr>
              <a:t>CO2 (PPM)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402170" y="431188"/>
            <a:ext cx="17318990" cy="9424624"/>
            <a:chOff x="0" y="0"/>
            <a:chExt cx="7964413" cy="4334064"/>
          </a:xfrm>
        </p:grpSpPr>
        <p:sp>
          <p:nvSpPr>
            <p:cNvPr name="Freeform 3" id="3"/>
            <p:cNvSpPr/>
            <p:nvPr/>
          </p:nvSpPr>
          <p:spPr>
            <a:xfrm flipH="false" flipV="false" rot="0">
              <a:off x="0" y="0"/>
              <a:ext cx="7964413" cy="4334064"/>
            </a:xfrm>
            <a:custGeom>
              <a:avLst/>
              <a:gdLst/>
              <a:ahLst/>
              <a:cxnLst/>
              <a:rect r="r" b="b" t="t" l="l"/>
              <a:pathLst>
                <a:path h="4334064" w="7964413">
                  <a:moveTo>
                    <a:pt x="0" y="0"/>
                  </a:moveTo>
                  <a:lnTo>
                    <a:pt x="0" y="4334064"/>
                  </a:lnTo>
                  <a:lnTo>
                    <a:pt x="7964413" y="4334064"/>
                  </a:lnTo>
                  <a:lnTo>
                    <a:pt x="7964413" y="0"/>
                  </a:lnTo>
                  <a:lnTo>
                    <a:pt x="0" y="0"/>
                  </a:lnTo>
                  <a:close/>
                  <a:moveTo>
                    <a:pt x="7903453" y="4273104"/>
                  </a:moveTo>
                  <a:lnTo>
                    <a:pt x="59690" y="4273104"/>
                  </a:lnTo>
                  <a:lnTo>
                    <a:pt x="59690" y="59690"/>
                  </a:lnTo>
                  <a:lnTo>
                    <a:pt x="7903453" y="59690"/>
                  </a:lnTo>
                  <a:lnTo>
                    <a:pt x="7903453" y="4273104"/>
                  </a:lnTo>
                  <a:close/>
                </a:path>
              </a:pathLst>
            </a:custGeom>
            <a:solidFill>
              <a:srgbClr val="FFFFFF"/>
            </a:solidFill>
          </p:spPr>
        </p:sp>
      </p:grpSp>
      <p:sp>
        <p:nvSpPr>
          <p:cNvPr name="Freeform 4" id="4"/>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TextBox 7" id="7"/>
          <p:cNvSpPr txBox="true"/>
          <p:nvPr/>
        </p:nvSpPr>
        <p:spPr>
          <a:xfrm rot="0">
            <a:off x="1561341" y="3926148"/>
            <a:ext cx="15165317" cy="5460982"/>
          </a:xfrm>
          <a:prstGeom prst="rect">
            <a:avLst/>
          </a:prstGeom>
        </p:spPr>
        <p:txBody>
          <a:bodyPr anchor="t" rtlCol="false" tIns="0" lIns="0" bIns="0" rIns="0">
            <a:spAutoFit/>
          </a:bodyPr>
          <a:lstStyle/>
          <a:p>
            <a:pPr algn="just" marL="597634" indent="-298817" lvl="1">
              <a:lnSpc>
                <a:spcPts val="4871"/>
              </a:lnSpc>
              <a:buFont typeface="Arial"/>
              <a:buChar char="•"/>
            </a:pPr>
            <a:r>
              <a:rPr lang="en-US" sz="2768">
                <a:solidFill>
                  <a:srgbClr val="B08073"/>
                </a:solidFill>
                <a:latin typeface="Poppins"/>
                <a:ea typeface="Poppins"/>
                <a:cs typeface="Poppins"/>
                <a:sym typeface="Poppins"/>
              </a:rPr>
              <a:t>A type of </a:t>
            </a:r>
            <a:r>
              <a:rPr lang="en-US" sz="2768">
                <a:solidFill>
                  <a:srgbClr val="0F6F40"/>
                </a:solidFill>
                <a:latin typeface="Poppins"/>
                <a:ea typeface="Poppins"/>
                <a:cs typeface="Poppins"/>
                <a:sym typeface="Poppins"/>
              </a:rPr>
              <a:t>Recurrent Neural Network</a:t>
            </a:r>
            <a:r>
              <a:rPr lang="en-US" sz="2768">
                <a:solidFill>
                  <a:srgbClr val="B08073"/>
                </a:solidFill>
                <a:latin typeface="Poppins"/>
                <a:ea typeface="Poppins"/>
                <a:cs typeface="Poppins"/>
                <a:sym typeface="Poppins"/>
              </a:rPr>
              <a:t> (RNN) designed to capture long-term dependencies in </a:t>
            </a:r>
            <a:r>
              <a:rPr lang="en-US" sz="2768">
                <a:solidFill>
                  <a:srgbClr val="0F6F40"/>
                </a:solidFill>
                <a:latin typeface="Poppins"/>
                <a:ea typeface="Poppins"/>
                <a:cs typeface="Poppins"/>
                <a:sym typeface="Poppins"/>
              </a:rPr>
              <a:t>sequential data</a:t>
            </a:r>
            <a:r>
              <a:rPr lang="en-US" sz="2768">
                <a:solidFill>
                  <a:srgbClr val="B08073"/>
                </a:solidFill>
                <a:latin typeface="Poppins"/>
                <a:ea typeface="Poppins"/>
                <a:cs typeface="Poppins"/>
                <a:sym typeface="Poppins"/>
              </a:rPr>
              <a:t>.</a:t>
            </a:r>
          </a:p>
          <a:p>
            <a:pPr algn="just" marL="597634" indent="-298817" lvl="1">
              <a:lnSpc>
                <a:spcPts val="4871"/>
              </a:lnSpc>
              <a:buFont typeface="Arial"/>
              <a:buChar char="•"/>
            </a:pPr>
            <a:r>
              <a:rPr lang="en-US" sz="2768">
                <a:solidFill>
                  <a:srgbClr val="B08073"/>
                </a:solidFill>
                <a:latin typeface="Poppins"/>
                <a:ea typeface="Poppins"/>
                <a:cs typeface="Poppins"/>
                <a:sym typeface="Poppins"/>
              </a:rPr>
              <a:t>Well-suited for</a:t>
            </a:r>
            <a:r>
              <a:rPr lang="en-US" sz="2768">
                <a:solidFill>
                  <a:srgbClr val="B08073"/>
                </a:solidFill>
                <a:latin typeface="Poppins"/>
                <a:ea typeface="Poppins"/>
                <a:cs typeface="Poppins"/>
                <a:sym typeface="Poppins"/>
              </a:rPr>
              <a:t> time-series crop yield prediction using weather, soil, and climate trends.</a:t>
            </a:r>
          </a:p>
          <a:p>
            <a:pPr algn="just" marL="597634" indent="-298817" lvl="1">
              <a:lnSpc>
                <a:spcPts val="4871"/>
              </a:lnSpc>
              <a:buFont typeface="Arial"/>
              <a:buChar char="•"/>
            </a:pPr>
            <a:r>
              <a:rPr lang="en-US" sz="2768">
                <a:solidFill>
                  <a:srgbClr val="B08073"/>
                </a:solidFill>
                <a:latin typeface="Poppins"/>
                <a:ea typeface="Poppins"/>
                <a:cs typeface="Poppins"/>
                <a:sym typeface="Poppins"/>
              </a:rPr>
              <a:t>LSTM cells contain memory gates to </a:t>
            </a:r>
            <a:r>
              <a:rPr lang="en-US" sz="2768">
                <a:solidFill>
                  <a:srgbClr val="0F6F40"/>
                </a:solidFill>
                <a:latin typeface="Poppins"/>
                <a:ea typeface="Poppins"/>
                <a:cs typeface="Poppins"/>
                <a:sym typeface="Poppins"/>
              </a:rPr>
              <a:t>retain important information and forget irrelevant data</a:t>
            </a:r>
            <a:r>
              <a:rPr lang="en-US" sz="2768">
                <a:solidFill>
                  <a:srgbClr val="B08073"/>
                </a:solidFill>
                <a:latin typeface="Poppins"/>
                <a:ea typeface="Poppins"/>
                <a:cs typeface="Poppins"/>
                <a:sym typeface="Poppins"/>
              </a:rPr>
              <a:t>.</a:t>
            </a:r>
          </a:p>
          <a:p>
            <a:pPr algn="just" marL="597634" indent="-298817" lvl="1">
              <a:lnSpc>
                <a:spcPts val="4871"/>
              </a:lnSpc>
              <a:buFont typeface="Arial"/>
              <a:buChar char="•"/>
            </a:pPr>
            <a:r>
              <a:rPr lang="en-US" sz="2768">
                <a:solidFill>
                  <a:srgbClr val="B08073"/>
                </a:solidFill>
                <a:latin typeface="Poppins"/>
                <a:ea typeface="Poppins"/>
                <a:cs typeface="Poppins"/>
                <a:sym typeface="Poppins"/>
              </a:rPr>
              <a:t>Can handle </a:t>
            </a:r>
            <a:r>
              <a:rPr lang="en-US" sz="2768">
                <a:solidFill>
                  <a:srgbClr val="0F6F40"/>
                </a:solidFill>
                <a:latin typeface="Poppins"/>
                <a:ea typeface="Poppins"/>
                <a:cs typeface="Poppins"/>
                <a:sym typeface="Poppins"/>
              </a:rPr>
              <a:t>complex relationships</a:t>
            </a:r>
            <a:r>
              <a:rPr lang="en-US" sz="2768">
                <a:solidFill>
                  <a:srgbClr val="B08073"/>
                </a:solidFill>
                <a:latin typeface="Poppins"/>
                <a:ea typeface="Poppins"/>
                <a:cs typeface="Poppins"/>
                <a:sym typeface="Poppins"/>
              </a:rPr>
              <a:t> in multi-year agricultural data (e.g., rainfall, temperature, CO₂)</a:t>
            </a:r>
          </a:p>
          <a:p>
            <a:pPr algn="just">
              <a:lnSpc>
                <a:spcPts val="4871"/>
              </a:lnSpc>
            </a:pPr>
          </a:p>
        </p:txBody>
      </p:sp>
      <p:sp>
        <p:nvSpPr>
          <p:cNvPr name="TextBox 8" id="8"/>
          <p:cNvSpPr txBox="true"/>
          <p:nvPr/>
        </p:nvSpPr>
        <p:spPr>
          <a:xfrm rot="0">
            <a:off x="2529943" y="1388585"/>
            <a:ext cx="6953473" cy="1512648"/>
          </a:xfrm>
          <a:prstGeom prst="rect">
            <a:avLst/>
          </a:prstGeom>
        </p:spPr>
        <p:txBody>
          <a:bodyPr anchor="t" rtlCol="false" tIns="0" lIns="0" bIns="0" rIns="0">
            <a:spAutoFit/>
          </a:bodyPr>
          <a:lstStyle/>
          <a:p>
            <a:pPr algn="ctr">
              <a:lnSpc>
                <a:spcPts val="5978"/>
              </a:lnSpc>
            </a:pPr>
            <a:r>
              <a:rPr lang="en-US" b="true" sz="4982">
                <a:solidFill>
                  <a:srgbClr val="985A45"/>
                </a:solidFill>
                <a:latin typeface="Lato 1 Bold"/>
                <a:ea typeface="Lato 1 Bold"/>
                <a:cs typeface="Lato 1 Bold"/>
                <a:sym typeface="Lato 1 Bold"/>
              </a:rPr>
              <a:t>LSTM (LONG SHORT-TERM MEMORY)</a:t>
            </a:r>
          </a:p>
        </p:txBody>
      </p:sp>
      <p:sp>
        <p:nvSpPr>
          <p:cNvPr name="Freeform 9" id="9"/>
          <p:cNvSpPr/>
          <p:nvPr/>
        </p:nvSpPr>
        <p:spPr>
          <a:xfrm flipH="false" flipV="false" rot="0">
            <a:off x="10629544" y="639869"/>
            <a:ext cx="5667469" cy="3739118"/>
          </a:xfrm>
          <a:custGeom>
            <a:avLst/>
            <a:gdLst/>
            <a:ahLst/>
            <a:cxnLst/>
            <a:rect r="r" b="b" t="t" l="l"/>
            <a:pathLst>
              <a:path h="3739118" w="5667469">
                <a:moveTo>
                  <a:pt x="0" y="0"/>
                </a:moveTo>
                <a:lnTo>
                  <a:pt x="5667469" y="0"/>
                </a:lnTo>
                <a:lnTo>
                  <a:pt x="5667469" y="3739118"/>
                </a:lnTo>
                <a:lnTo>
                  <a:pt x="0" y="3739118"/>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402170" y="431188"/>
            <a:ext cx="17416498" cy="9424624"/>
            <a:chOff x="0" y="0"/>
            <a:chExt cx="8009254" cy="4334064"/>
          </a:xfrm>
        </p:grpSpPr>
        <p:sp>
          <p:nvSpPr>
            <p:cNvPr name="Freeform 3" id="3"/>
            <p:cNvSpPr/>
            <p:nvPr/>
          </p:nvSpPr>
          <p:spPr>
            <a:xfrm flipH="false" flipV="false" rot="0">
              <a:off x="0" y="0"/>
              <a:ext cx="8009254" cy="4334064"/>
            </a:xfrm>
            <a:custGeom>
              <a:avLst/>
              <a:gdLst/>
              <a:ahLst/>
              <a:cxnLst/>
              <a:rect r="r" b="b" t="t" l="l"/>
              <a:pathLst>
                <a:path h="4334064" w="8009254">
                  <a:moveTo>
                    <a:pt x="0" y="0"/>
                  </a:moveTo>
                  <a:lnTo>
                    <a:pt x="0" y="4334064"/>
                  </a:lnTo>
                  <a:lnTo>
                    <a:pt x="8009254" y="4334064"/>
                  </a:lnTo>
                  <a:lnTo>
                    <a:pt x="8009254" y="0"/>
                  </a:lnTo>
                  <a:lnTo>
                    <a:pt x="0" y="0"/>
                  </a:lnTo>
                  <a:close/>
                  <a:moveTo>
                    <a:pt x="7948294" y="4273104"/>
                  </a:moveTo>
                  <a:lnTo>
                    <a:pt x="59690" y="4273104"/>
                  </a:lnTo>
                  <a:lnTo>
                    <a:pt x="59690" y="59690"/>
                  </a:lnTo>
                  <a:lnTo>
                    <a:pt x="7948294" y="59690"/>
                  </a:lnTo>
                  <a:lnTo>
                    <a:pt x="7948294" y="4273104"/>
                  </a:lnTo>
                  <a:close/>
                </a:path>
              </a:pathLst>
            </a:custGeom>
            <a:solidFill>
              <a:srgbClr val="FFFFFF"/>
            </a:solidFill>
          </p:spPr>
        </p:sp>
      </p:grpSp>
      <p:sp>
        <p:nvSpPr>
          <p:cNvPr name="Freeform 4" id="4"/>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10178665" y="671740"/>
            <a:ext cx="5690651" cy="3690649"/>
          </a:xfrm>
          <a:custGeom>
            <a:avLst/>
            <a:gdLst/>
            <a:ahLst/>
            <a:cxnLst/>
            <a:rect r="r" b="b" t="t" l="l"/>
            <a:pathLst>
              <a:path h="3690649" w="5690651">
                <a:moveTo>
                  <a:pt x="0" y="0"/>
                </a:moveTo>
                <a:lnTo>
                  <a:pt x="5690650" y="0"/>
                </a:lnTo>
                <a:lnTo>
                  <a:pt x="5690650" y="3690650"/>
                </a:lnTo>
                <a:lnTo>
                  <a:pt x="0" y="3690650"/>
                </a:lnTo>
                <a:lnTo>
                  <a:pt x="0" y="0"/>
                </a:lnTo>
                <a:close/>
              </a:path>
            </a:pathLst>
          </a:custGeom>
          <a:blipFill>
            <a:blip r:embed="rId5"/>
            <a:stretch>
              <a:fillRect l="0" t="0" r="0" b="0"/>
            </a:stretch>
          </a:blipFill>
        </p:spPr>
      </p:sp>
      <p:sp>
        <p:nvSpPr>
          <p:cNvPr name="TextBox 8" id="8"/>
          <p:cNvSpPr txBox="true"/>
          <p:nvPr/>
        </p:nvSpPr>
        <p:spPr>
          <a:xfrm rot="0">
            <a:off x="1709711" y="1607486"/>
            <a:ext cx="8468953" cy="1512648"/>
          </a:xfrm>
          <a:prstGeom prst="rect">
            <a:avLst/>
          </a:prstGeom>
        </p:spPr>
        <p:txBody>
          <a:bodyPr anchor="t" rtlCol="false" tIns="0" lIns="0" bIns="0" rIns="0">
            <a:spAutoFit/>
          </a:bodyPr>
          <a:lstStyle/>
          <a:p>
            <a:pPr algn="ctr">
              <a:lnSpc>
                <a:spcPts val="5978"/>
              </a:lnSpc>
            </a:pPr>
            <a:r>
              <a:rPr lang="en-US" b="true" sz="4982">
                <a:solidFill>
                  <a:srgbClr val="985A45"/>
                </a:solidFill>
                <a:latin typeface="Lato 1 Bold"/>
                <a:ea typeface="Lato 1 Bold"/>
                <a:cs typeface="Lato 1 Bold"/>
                <a:sym typeface="Lato 1 Bold"/>
              </a:rPr>
              <a:t>BILSTM</a:t>
            </a:r>
          </a:p>
          <a:p>
            <a:pPr algn="ctr">
              <a:lnSpc>
                <a:spcPts val="5978"/>
              </a:lnSpc>
            </a:pPr>
            <a:r>
              <a:rPr lang="en-US" b="true" sz="4982">
                <a:solidFill>
                  <a:srgbClr val="985A45"/>
                </a:solidFill>
                <a:latin typeface="Lato 1 Bold"/>
                <a:ea typeface="Lato 1 Bold"/>
                <a:cs typeface="Lato 1 Bold"/>
                <a:sym typeface="Lato 1 Bold"/>
              </a:rPr>
              <a:t>(BIDIRECTIONAL LSTM)</a:t>
            </a:r>
          </a:p>
        </p:txBody>
      </p:sp>
      <p:sp>
        <p:nvSpPr>
          <p:cNvPr name="TextBox 9" id="9"/>
          <p:cNvSpPr txBox="true"/>
          <p:nvPr/>
        </p:nvSpPr>
        <p:spPr>
          <a:xfrm rot="0">
            <a:off x="2054441" y="4478890"/>
            <a:ext cx="14382759" cy="4779410"/>
          </a:xfrm>
          <a:prstGeom prst="rect">
            <a:avLst/>
          </a:prstGeom>
        </p:spPr>
        <p:txBody>
          <a:bodyPr anchor="t" rtlCol="false" tIns="0" lIns="0" bIns="0" rIns="0">
            <a:spAutoFit/>
          </a:bodyPr>
          <a:lstStyle/>
          <a:p>
            <a:pPr algn="just" marL="584800" indent="-292400" lvl="1">
              <a:lnSpc>
                <a:spcPts val="4767"/>
              </a:lnSpc>
              <a:buFont typeface="Arial"/>
              <a:buChar char="•"/>
            </a:pPr>
            <a:r>
              <a:rPr lang="en-US" sz="2708">
                <a:solidFill>
                  <a:srgbClr val="B08073"/>
                </a:solidFill>
                <a:latin typeface="Poppins"/>
                <a:ea typeface="Poppins"/>
                <a:cs typeface="Poppins"/>
                <a:sym typeface="Poppins"/>
              </a:rPr>
              <a:t>An extension of LSTM that processes input sequences in both </a:t>
            </a:r>
            <a:r>
              <a:rPr lang="en-US" sz="2708">
                <a:solidFill>
                  <a:srgbClr val="0F6F40"/>
                </a:solidFill>
                <a:latin typeface="Poppins"/>
                <a:ea typeface="Poppins"/>
                <a:cs typeface="Poppins"/>
                <a:sym typeface="Poppins"/>
              </a:rPr>
              <a:t>forward and backward</a:t>
            </a:r>
            <a:r>
              <a:rPr lang="en-US" sz="2708">
                <a:solidFill>
                  <a:srgbClr val="B08073"/>
                </a:solidFill>
                <a:latin typeface="Poppins"/>
                <a:ea typeface="Poppins"/>
                <a:cs typeface="Poppins"/>
                <a:sym typeface="Poppins"/>
              </a:rPr>
              <a:t> directions.</a:t>
            </a:r>
          </a:p>
          <a:p>
            <a:pPr algn="just" marL="584800" indent="-292400" lvl="1">
              <a:lnSpc>
                <a:spcPts val="4767"/>
              </a:lnSpc>
              <a:buFont typeface="Arial"/>
              <a:buChar char="•"/>
            </a:pPr>
            <a:r>
              <a:rPr lang="en-US" sz="2708">
                <a:solidFill>
                  <a:srgbClr val="B08073"/>
                </a:solidFill>
                <a:latin typeface="Poppins"/>
                <a:ea typeface="Poppins"/>
                <a:cs typeface="Poppins"/>
                <a:sym typeface="Poppins"/>
              </a:rPr>
              <a:t>Captures past and future context in the data,</a:t>
            </a:r>
            <a:r>
              <a:rPr lang="en-US" sz="2708">
                <a:solidFill>
                  <a:srgbClr val="0F6F40"/>
                </a:solidFill>
                <a:latin typeface="Poppins"/>
                <a:ea typeface="Poppins"/>
                <a:cs typeface="Poppins"/>
                <a:sym typeface="Poppins"/>
              </a:rPr>
              <a:t> improving prediction accuracy</a:t>
            </a:r>
            <a:r>
              <a:rPr lang="en-US" sz="2708">
                <a:solidFill>
                  <a:srgbClr val="B08073"/>
                </a:solidFill>
                <a:latin typeface="Poppins"/>
                <a:ea typeface="Poppins"/>
                <a:cs typeface="Poppins"/>
                <a:sym typeface="Poppins"/>
              </a:rPr>
              <a:t>.</a:t>
            </a:r>
          </a:p>
          <a:p>
            <a:pPr algn="just" marL="584800" indent="-292400" lvl="1">
              <a:lnSpc>
                <a:spcPts val="4767"/>
              </a:lnSpc>
              <a:buFont typeface="Arial"/>
              <a:buChar char="•"/>
            </a:pPr>
            <a:r>
              <a:rPr lang="en-US" sz="2708">
                <a:solidFill>
                  <a:srgbClr val="B08073"/>
                </a:solidFill>
                <a:latin typeface="Poppins"/>
                <a:ea typeface="Poppins"/>
                <a:cs typeface="Poppins"/>
                <a:sym typeface="Poppins"/>
              </a:rPr>
              <a:t>Effective when temporal dependencies aren't strictly </a:t>
            </a:r>
            <a:r>
              <a:rPr lang="en-US" sz="2708">
                <a:solidFill>
                  <a:srgbClr val="0F6F40"/>
                </a:solidFill>
                <a:latin typeface="Poppins"/>
                <a:ea typeface="Poppins"/>
                <a:cs typeface="Poppins"/>
                <a:sym typeface="Poppins"/>
              </a:rPr>
              <a:t>unidirectional</a:t>
            </a:r>
            <a:r>
              <a:rPr lang="en-US" sz="2708">
                <a:solidFill>
                  <a:srgbClr val="B08073"/>
                </a:solidFill>
                <a:latin typeface="Poppins"/>
                <a:ea typeface="Poppins"/>
                <a:cs typeface="Poppins"/>
                <a:sym typeface="Poppins"/>
              </a:rPr>
              <a:t> (e.g., growing season effects).</a:t>
            </a:r>
          </a:p>
          <a:p>
            <a:pPr algn="just" marL="584800" indent="-292400" lvl="1">
              <a:lnSpc>
                <a:spcPts val="4767"/>
              </a:lnSpc>
              <a:buFont typeface="Arial"/>
              <a:buChar char="•"/>
            </a:pPr>
            <a:r>
              <a:rPr lang="en-US" sz="2708">
                <a:solidFill>
                  <a:srgbClr val="B08073"/>
                </a:solidFill>
                <a:latin typeface="Poppins"/>
                <a:ea typeface="Poppins"/>
                <a:cs typeface="Poppins"/>
                <a:sym typeface="Poppins"/>
              </a:rPr>
              <a:t>Useful for </a:t>
            </a:r>
            <a:r>
              <a:rPr lang="en-US" sz="2708">
                <a:solidFill>
                  <a:srgbClr val="0F6F40"/>
                </a:solidFill>
                <a:latin typeface="Poppins"/>
                <a:ea typeface="Poppins"/>
                <a:cs typeface="Poppins"/>
                <a:sym typeface="Poppins"/>
              </a:rPr>
              <a:t>learning patterns</a:t>
            </a:r>
            <a:r>
              <a:rPr lang="en-US" sz="2708">
                <a:solidFill>
                  <a:srgbClr val="B08073"/>
                </a:solidFill>
                <a:latin typeface="Poppins"/>
                <a:ea typeface="Poppins"/>
                <a:cs typeface="Poppins"/>
                <a:sym typeface="Poppins"/>
              </a:rPr>
              <a:t> where yield is influenced by </a:t>
            </a:r>
            <a:r>
              <a:rPr lang="en-US" sz="2708">
                <a:solidFill>
                  <a:srgbClr val="0F6F40"/>
                </a:solidFill>
                <a:latin typeface="Poppins"/>
                <a:ea typeface="Poppins"/>
                <a:cs typeface="Poppins"/>
                <a:sym typeface="Poppins"/>
              </a:rPr>
              <a:t>lagging and leading</a:t>
            </a:r>
            <a:r>
              <a:rPr lang="en-US" sz="2708">
                <a:solidFill>
                  <a:srgbClr val="B08073"/>
                </a:solidFill>
                <a:latin typeface="Poppins"/>
                <a:ea typeface="Poppins"/>
                <a:cs typeface="Poppins"/>
                <a:sym typeface="Poppins"/>
              </a:rPr>
              <a:t> indicators.</a:t>
            </a:r>
          </a:p>
          <a:p>
            <a:pPr algn="just">
              <a:lnSpc>
                <a:spcPts val="4767"/>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8410028" cy="4730641"/>
          </a:xfrm>
        </p:grpSpPr>
        <p:sp>
          <p:nvSpPr>
            <p:cNvPr name="Freeform 3" id="3"/>
            <p:cNvSpPr/>
            <p:nvPr/>
          </p:nvSpPr>
          <p:spPr>
            <a:xfrm flipH="false" flipV="false" rot="0">
              <a:off x="0" y="0"/>
              <a:ext cx="8410028" cy="4730641"/>
            </a:xfrm>
            <a:custGeom>
              <a:avLst/>
              <a:gdLst/>
              <a:ahLst/>
              <a:cxnLst/>
              <a:rect r="r" b="b" t="t" l="l"/>
              <a:pathLst>
                <a:path h="4730641" w="8410028">
                  <a:moveTo>
                    <a:pt x="0" y="0"/>
                  </a:moveTo>
                  <a:lnTo>
                    <a:pt x="0" y="4730641"/>
                  </a:lnTo>
                  <a:lnTo>
                    <a:pt x="8410028" y="4730641"/>
                  </a:lnTo>
                  <a:lnTo>
                    <a:pt x="8410028" y="0"/>
                  </a:lnTo>
                  <a:lnTo>
                    <a:pt x="0" y="0"/>
                  </a:lnTo>
                  <a:close/>
                  <a:moveTo>
                    <a:pt x="8349068" y="4669681"/>
                  </a:moveTo>
                  <a:lnTo>
                    <a:pt x="59690" y="4669681"/>
                  </a:lnTo>
                  <a:lnTo>
                    <a:pt x="59690" y="59690"/>
                  </a:lnTo>
                  <a:lnTo>
                    <a:pt x="8349068" y="59690"/>
                  </a:lnTo>
                  <a:lnTo>
                    <a:pt x="8349068" y="4669681"/>
                  </a:lnTo>
                  <a:close/>
                </a:path>
              </a:pathLst>
            </a:custGeom>
            <a:solidFill>
              <a:srgbClr val="FFFFFF"/>
            </a:solidFill>
          </p:spPr>
        </p:sp>
      </p:grpSp>
      <p:sp>
        <p:nvSpPr>
          <p:cNvPr name="Freeform 4" id="4"/>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TextBox 7" id="7"/>
          <p:cNvSpPr txBox="true"/>
          <p:nvPr/>
        </p:nvSpPr>
        <p:spPr>
          <a:xfrm rot="0">
            <a:off x="2672386" y="272376"/>
            <a:ext cx="12943229" cy="756324"/>
          </a:xfrm>
          <a:prstGeom prst="rect">
            <a:avLst/>
          </a:prstGeom>
        </p:spPr>
        <p:txBody>
          <a:bodyPr anchor="t" rtlCol="false" tIns="0" lIns="0" bIns="0" rIns="0">
            <a:spAutoFit/>
          </a:bodyPr>
          <a:lstStyle/>
          <a:p>
            <a:pPr algn="ctr">
              <a:lnSpc>
                <a:spcPts val="5978"/>
              </a:lnSpc>
            </a:pPr>
            <a:r>
              <a:rPr lang="en-US" b="true" sz="4982">
                <a:solidFill>
                  <a:srgbClr val="985A45"/>
                </a:solidFill>
                <a:latin typeface="Lato 1 Bold"/>
                <a:ea typeface="Lato 1 Bold"/>
                <a:cs typeface="Lato 1 Bold"/>
                <a:sym typeface="Lato 1 Bold"/>
              </a:rPr>
              <a:t>MODEL LOSS AND ACCURACY</a:t>
            </a:r>
          </a:p>
        </p:txBody>
      </p:sp>
      <p:sp>
        <p:nvSpPr>
          <p:cNvPr name="Freeform 8" id="8"/>
          <p:cNvSpPr/>
          <p:nvPr/>
        </p:nvSpPr>
        <p:spPr>
          <a:xfrm flipH="false" flipV="false" rot="0">
            <a:off x="203769" y="1188804"/>
            <a:ext cx="7143163" cy="4741930"/>
          </a:xfrm>
          <a:custGeom>
            <a:avLst/>
            <a:gdLst/>
            <a:ahLst/>
            <a:cxnLst/>
            <a:rect r="r" b="b" t="t" l="l"/>
            <a:pathLst>
              <a:path h="4741930" w="7143163">
                <a:moveTo>
                  <a:pt x="0" y="0"/>
                </a:moveTo>
                <a:lnTo>
                  <a:pt x="7143162" y="0"/>
                </a:lnTo>
                <a:lnTo>
                  <a:pt x="7143162" y="4741930"/>
                </a:lnTo>
                <a:lnTo>
                  <a:pt x="0" y="4741930"/>
                </a:lnTo>
                <a:lnTo>
                  <a:pt x="0" y="0"/>
                </a:lnTo>
                <a:close/>
              </a:path>
            </a:pathLst>
          </a:custGeom>
          <a:blipFill>
            <a:blip r:embed="rId5"/>
            <a:stretch>
              <a:fillRect l="0" t="0" r="0" b="0"/>
            </a:stretch>
          </a:blipFill>
        </p:spPr>
      </p:sp>
      <p:sp>
        <p:nvSpPr>
          <p:cNvPr name="Freeform 9" id="9"/>
          <p:cNvSpPr/>
          <p:nvPr/>
        </p:nvSpPr>
        <p:spPr>
          <a:xfrm flipH="false" flipV="false" rot="0">
            <a:off x="5759152" y="5523644"/>
            <a:ext cx="6659679" cy="4419498"/>
          </a:xfrm>
          <a:custGeom>
            <a:avLst/>
            <a:gdLst/>
            <a:ahLst/>
            <a:cxnLst/>
            <a:rect r="r" b="b" t="t" l="l"/>
            <a:pathLst>
              <a:path h="4419498" w="6659679">
                <a:moveTo>
                  <a:pt x="0" y="0"/>
                </a:moveTo>
                <a:lnTo>
                  <a:pt x="6659679" y="0"/>
                </a:lnTo>
                <a:lnTo>
                  <a:pt x="6659679" y="4419498"/>
                </a:lnTo>
                <a:lnTo>
                  <a:pt x="0" y="4419498"/>
                </a:lnTo>
                <a:lnTo>
                  <a:pt x="0" y="0"/>
                </a:lnTo>
                <a:close/>
              </a:path>
            </a:pathLst>
          </a:custGeom>
          <a:blipFill>
            <a:blip r:embed="rId6"/>
            <a:stretch>
              <a:fillRect l="0" t="0" r="0" b="-1176"/>
            </a:stretch>
          </a:blipFill>
        </p:spPr>
      </p:sp>
      <p:sp>
        <p:nvSpPr>
          <p:cNvPr name="Freeform 10" id="10"/>
          <p:cNvSpPr/>
          <p:nvPr/>
        </p:nvSpPr>
        <p:spPr>
          <a:xfrm flipH="false" flipV="false" rot="0">
            <a:off x="8332990" y="1105120"/>
            <a:ext cx="8926310" cy="4418524"/>
          </a:xfrm>
          <a:custGeom>
            <a:avLst/>
            <a:gdLst/>
            <a:ahLst/>
            <a:cxnLst/>
            <a:rect r="r" b="b" t="t" l="l"/>
            <a:pathLst>
              <a:path h="4418524" w="8926310">
                <a:moveTo>
                  <a:pt x="0" y="0"/>
                </a:moveTo>
                <a:lnTo>
                  <a:pt x="8926310" y="0"/>
                </a:lnTo>
                <a:lnTo>
                  <a:pt x="8926310" y="4418524"/>
                </a:lnTo>
                <a:lnTo>
                  <a:pt x="0" y="4418524"/>
                </a:lnTo>
                <a:lnTo>
                  <a:pt x="0" y="0"/>
                </a:lnTo>
                <a:close/>
              </a:path>
            </a:pathLst>
          </a:custGeom>
          <a:blipFill>
            <a:blip r:embed="rId7"/>
            <a:stretch>
              <a:fillRect l="0" t="0" r="0" b="0"/>
            </a:stretch>
          </a:blipFill>
        </p:spPr>
      </p:sp>
      <p:sp>
        <p:nvSpPr>
          <p:cNvPr name="TextBox 11" id="11"/>
          <p:cNvSpPr txBox="true"/>
          <p:nvPr/>
        </p:nvSpPr>
        <p:spPr>
          <a:xfrm rot="0">
            <a:off x="11172163" y="1160229"/>
            <a:ext cx="3954607" cy="232434"/>
          </a:xfrm>
          <a:prstGeom prst="rect">
            <a:avLst/>
          </a:prstGeom>
        </p:spPr>
        <p:txBody>
          <a:bodyPr anchor="t" rtlCol="false" tIns="0" lIns="0" bIns="0" rIns="0">
            <a:spAutoFit/>
          </a:bodyPr>
          <a:lstStyle/>
          <a:p>
            <a:pPr algn="ctr">
              <a:lnSpc>
                <a:spcPts val="1888"/>
              </a:lnSpc>
            </a:pPr>
            <a:r>
              <a:rPr lang="en-US" sz="1349">
                <a:solidFill>
                  <a:srgbClr val="292B34"/>
                </a:solidFill>
                <a:latin typeface="Open Sans 2"/>
                <a:ea typeface="Open Sans 2"/>
                <a:cs typeface="Open Sans 2"/>
                <a:sym typeface="Open Sans 2"/>
              </a:rPr>
              <a:t>Crop Yield Prediction with Sequence Langth = 240</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3" id="3"/>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4" id="4"/>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Freeform 5" id="5"/>
          <p:cNvSpPr/>
          <p:nvPr/>
        </p:nvSpPr>
        <p:spPr>
          <a:xfrm flipH="false" flipV="false" rot="0">
            <a:off x="2070306" y="1606653"/>
            <a:ext cx="14147388" cy="7073694"/>
          </a:xfrm>
          <a:custGeom>
            <a:avLst/>
            <a:gdLst/>
            <a:ahLst/>
            <a:cxnLst/>
            <a:rect r="r" b="b" t="t" l="l"/>
            <a:pathLst>
              <a:path h="7073694" w="14147388">
                <a:moveTo>
                  <a:pt x="0" y="0"/>
                </a:moveTo>
                <a:lnTo>
                  <a:pt x="14147388" y="0"/>
                </a:lnTo>
                <a:lnTo>
                  <a:pt x="14147388" y="7073694"/>
                </a:lnTo>
                <a:lnTo>
                  <a:pt x="0" y="7073694"/>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3" id="3"/>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4" id="4"/>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Freeform 5" id="5"/>
          <p:cNvSpPr/>
          <p:nvPr/>
        </p:nvSpPr>
        <p:spPr>
          <a:xfrm flipH="false" flipV="false" rot="0">
            <a:off x="4400867" y="223302"/>
            <a:ext cx="9486265" cy="4743133"/>
          </a:xfrm>
          <a:custGeom>
            <a:avLst/>
            <a:gdLst/>
            <a:ahLst/>
            <a:cxnLst/>
            <a:rect r="r" b="b" t="t" l="l"/>
            <a:pathLst>
              <a:path h="4743133" w="9486265">
                <a:moveTo>
                  <a:pt x="0" y="0"/>
                </a:moveTo>
                <a:lnTo>
                  <a:pt x="9486266" y="0"/>
                </a:lnTo>
                <a:lnTo>
                  <a:pt x="9486266" y="4743133"/>
                </a:lnTo>
                <a:lnTo>
                  <a:pt x="0" y="4743133"/>
                </a:lnTo>
                <a:lnTo>
                  <a:pt x="0" y="0"/>
                </a:lnTo>
                <a:close/>
              </a:path>
            </a:pathLst>
          </a:custGeom>
          <a:blipFill>
            <a:blip r:embed="rId5"/>
            <a:stretch>
              <a:fillRect l="0" t="0" r="0" b="0"/>
            </a:stretch>
          </a:blipFill>
        </p:spPr>
      </p:sp>
      <p:sp>
        <p:nvSpPr>
          <p:cNvPr name="Freeform 6" id="6"/>
          <p:cNvSpPr/>
          <p:nvPr/>
        </p:nvSpPr>
        <p:spPr>
          <a:xfrm flipH="false" flipV="false" rot="0">
            <a:off x="4526375" y="5143500"/>
            <a:ext cx="9360757" cy="4680379"/>
          </a:xfrm>
          <a:custGeom>
            <a:avLst/>
            <a:gdLst/>
            <a:ahLst/>
            <a:cxnLst/>
            <a:rect r="r" b="b" t="t" l="l"/>
            <a:pathLst>
              <a:path h="4680379" w="9360757">
                <a:moveTo>
                  <a:pt x="0" y="0"/>
                </a:moveTo>
                <a:lnTo>
                  <a:pt x="9360758" y="0"/>
                </a:lnTo>
                <a:lnTo>
                  <a:pt x="9360758" y="4680379"/>
                </a:lnTo>
                <a:lnTo>
                  <a:pt x="0" y="4680379"/>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247052" y="231252"/>
            <a:ext cx="17793897" cy="10012435"/>
            <a:chOff x="0" y="0"/>
            <a:chExt cx="7449696" cy="4191864"/>
          </a:xfrm>
        </p:grpSpPr>
        <p:sp>
          <p:nvSpPr>
            <p:cNvPr name="Freeform 3" id="3"/>
            <p:cNvSpPr/>
            <p:nvPr/>
          </p:nvSpPr>
          <p:spPr>
            <a:xfrm flipH="false" flipV="false" rot="0">
              <a:off x="0" y="0"/>
              <a:ext cx="7449696" cy="4191864"/>
            </a:xfrm>
            <a:custGeom>
              <a:avLst/>
              <a:gdLst/>
              <a:ahLst/>
              <a:cxnLst/>
              <a:rect r="r" b="b" t="t" l="l"/>
              <a:pathLst>
                <a:path h="4191864" w="7449696">
                  <a:moveTo>
                    <a:pt x="0" y="0"/>
                  </a:moveTo>
                  <a:lnTo>
                    <a:pt x="0" y="4191864"/>
                  </a:lnTo>
                  <a:lnTo>
                    <a:pt x="7449696" y="4191864"/>
                  </a:lnTo>
                  <a:lnTo>
                    <a:pt x="7449696" y="0"/>
                  </a:lnTo>
                  <a:lnTo>
                    <a:pt x="0" y="0"/>
                  </a:lnTo>
                  <a:close/>
                  <a:moveTo>
                    <a:pt x="7388737" y="4130904"/>
                  </a:moveTo>
                  <a:lnTo>
                    <a:pt x="59690" y="4130904"/>
                  </a:lnTo>
                  <a:lnTo>
                    <a:pt x="59690" y="59690"/>
                  </a:lnTo>
                  <a:lnTo>
                    <a:pt x="7388737" y="59690"/>
                  </a:lnTo>
                  <a:lnTo>
                    <a:pt x="7388737" y="4130904"/>
                  </a:lnTo>
                  <a:close/>
                </a:path>
              </a:pathLst>
            </a:custGeom>
            <a:solidFill>
              <a:srgbClr val="FFFFFF"/>
            </a:solidFill>
          </p:spPr>
        </p:sp>
      </p:grpSp>
      <p:sp>
        <p:nvSpPr>
          <p:cNvPr name="Freeform 4" id="4"/>
          <p:cNvSpPr/>
          <p:nvPr/>
        </p:nvSpPr>
        <p:spPr>
          <a:xfrm flipH="false" flipV="false" rot="-2700000">
            <a:off x="-1070618" y="6753726"/>
            <a:ext cx="4978704" cy="7066547"/>
          </a:xfrm>
          <a:custGeom>
            <a:avLst/>
            <a:gdLst/>
            <a:ahLst/>
            <a:cxnLst/>
            <a:rect r="r" b="b" t="t" l="l"/>
            <a:pathLst>
              <a:path h="7066547" w="4978704">
                <a:moveTo>
                  <a:pt x="0" y="0"/>
                </a:moveTo>
                <a:lnTo>
                  <a:pt x="4978703" y="0"/>
                </a:lnTo>
                <a:lnTo>
                  <a:pt x="4978703" y="7066548"/>
                </a:lnTo>
                <a:lnTo>
                  <a:pt x="0" y="7066548"/>
                </a:lnTo>
                <a:lnTo>
                  <a:pt x="0" y="0"/>
                </a:lnTo>
                <a:close/>
              </a:path>
            </a:pathLst>
          </a:custGeom>
          <a:blipFill>
            <a:blip r:embed="rId2"/>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7056672" y="5469104"/>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TextBox 7" id="7"/>
          <p:cNvSpPr txBox="true"/>
          <p:nvPr/>
        </p:nvSpPr>
        <p:spPr>
          <a:xfrm rot="0">
            <a:off x="3616821" y="181315"/>
            <a:ext cx="11054358" cy="1094740"/>
          </a:xfrm>
          <a:prstGeom prst="rect">
            <a:avLst/>
          </a:prstGeom>
        </p:spPr>
        <p:txBody>
          <a:bodyPr anchor="t" rtlCol="false" tIns="0" lIns="0" bIns="0" rIns="0">
            <a:spAutoFit/>
          </a:bodyPr>
          <a:lstStyle/>
          <a:p>
            <a:pPr algn="ctr">
              <a:lnSpc>
                <a:spcPts val="8959"/>
              </a:lnSpc>
              <a:spcBef>
                <a:spcPct val="0"/>
              </a:spcBef>
            </a:pPr>
            <a:r>
              <a:rPr lang="en-US" b="true" sz="6399">
                <a:solidFill>
                  <a:srgbClr val="985A45"/>
                </a:solidFill>
                <a:latin typeface="Canva Sans Bold"/>
                <a:ea typeface="Canva Sans Bold"/>
                <a:cs typeface="Canva Sans Bold"/>
                <a:sym typeface="Canva Sans Bold"/>
              </a:rPr>
              <a:t>PREDICTED </a:t>
            </a:r>
            <a:r>
              <a:rPr lang="en-US" b="true" sz="6399">
                <a:solidFill>
                  <a:srgbClr val="985A45"/>
                </a:solidFill>
                <a:latin typeface="Canva Sans Bold"/>
                <a:ea typeface="Canva Sans Bold"/>
                <a:cs typeface="Canva Sans Bold"/>
                <a:sym typeface="Canva Sans Bold"/>
              </a:rPr>
              <a:t>DATA ANALYSIS</a:t>
            </a:r>
          </a:p>
        </p:txBody>
      </p:sp>
      <p:sp>
        <p:nvSpPr>
          <p:cNvPr name="TextBox 8" id="8"/>
          <p:cNvSpPr txBox="true"/>
          <p:nvPr/>
        </p:nvSpPr>
        <p:spPr>
          <a:xfrm rot="0">
            <a:off x="732729" y="1657055"/>
            <a:ext cx="5724599" cy="327660"/>
          </a:xfrm>
          <a:prstGeom prst="rect">
            <a:avLst/>
          </a:prstGeom>
        </p:spPr>
        <p:txBody>
          <a:bodyPr anchor="t" rtlCol="false" tIns="0" lIns="0" bIns="0" rIns="0">
            <a:spAutoFit/>
          </a:bodyPr>
          <a:lstStyle/>
          <a:p>
            <a:pPr algn="ctr">
              <a:lnSpc>
                <a:spcPts val="2400"/>
              </a:lnSpc>
            </a:pPr>
            <a:r>
              <a:rPr lang="en-US" b="true" sz="2400" spc="-120">
                <a:solidFill>
                  <a:srgbClr val="B08073"/>
                </a:solidFill>
                <a:latin typeface="Open Sauce Bold"/>
                <a:ea typeface="Open Sauce Bold"/>
                <a:cs typeface="Open Sauce Bold"/>
                <a:sym typeface="Open Sauce Bold"/>
              </a:rPr>
              <a:t>AVERAGE MAIZE YIELD OF INDIA</a:t>
            </a:r>
          </a:p>
        </p:txBody>
      </p:sp>
      <p:sp>
        <p:nvSpPr>
          <p:cNvPr name="TextBox 9" id="9"/>
          <p:cNvSpPr txBox="true"/>
          <p:nvPr/>
        </p:nvSpPr>
        <p:spPr>
          <a:xfrm rot="0">
            <a:off x="10700720" y="5883581"/>
            <a:ext cx="5849290" cy="327660"/>
          </a:xfrm>
          <a:prstGeom prst="rect">
            <a:avLst/>
          </a:prstGeom>
        </p:spPr>
        <p:txBody>
          <a:bodyPr anchor="t" rtlCol="false" tIns="0" lIns="0" bIns="0" rIns="0">
            <a:spAutoFit/>
          </a:bodyPr>
          <a:lstStyle/>
          <a:p>
            <a:pPr algn="ctr">
              <a:lnSpc>
                <a:spcPts val="2400"/>
              </a:lnSpc>
            </a:pPr>
            <a:r>
              <a:rPr lang="en-US" b="true" sz="2400" spc="-120">
                <a:solidFill>
                  <a:srgbClr val="B08073"/>
                </a:solidFill>
                <a:latin typeface="Open Sauce Bold"/>
                <a:ea typeface="Open Sauce Bold"/>
                <a:cs typeface="Open Sauce Bold"/>
                <a:sym typeface="Open Sauce Bold"/>
              </a:rPr>
              <a:t>AVERAGE MAIZE YIELD BY COUNTRY</a:t>
            </a:r>
          </a:p>
        </p:txBody>
      </p:sp>
      <p:pic>
        <p:nvPicPr>
          <p:cNvPr name="Picture 10" id="10"/>
          <p:cNvPicPr>
            <a:picLocks noChangeAspect="true"/>
          </p:cNvPicPr>
          <p:nvPr/>
        </p:nvPicPr>
        <p:blipFill>
          <a:blip r:embed="rId5"/>
          <a:stretch>
            <a:fillRect/>
          </a:stretch>
        </p:blipFill>
        <p:spPr>
          <a:xfrm rot="0">
            <a:off x="181962" y="1238274"/>
            <a:ext cx="10160854" cy="5271116"/>
          </a:xfrm>
          <a:prstGeom prst="rect">
            <a:avLst/>
          </a:prstGeom>
        </p:spPr>
      </p:pic>
      <p:pic>
        <p:nvPicPr>
          <p:cNvPr name="Picture 11" id="11"/>
          <p:cNvPicPr>
            <a:picLocks noChangeAspect="true"/>
          </p:cNvPicPr>
          <p:nvPr/>
        </p:nvPicPr>
        <p:blipFill>
          <a:blip r:embed="rId6"/>
          <a:stretch>
            <a:fillRect/>
          </a:stretch>
        </p:blipFill>
        <p:spPr>
          <a:xfrm rot="0">
            <a:off x="8755966" y="5512497"/>
            <a:ext cx="9276365" cy="5389642"/>
          </a:xfrm>
          <a:prstGeom prst="rect">
            <a:avLst/>
          </a:prstGeom>
        </p:spPr>
      </p:pic>
      <p:graphicFrame>
        <p:nvGraphicFramePr>
          <p:cNvPr name="Object 12" id="12"/>
          <p:cNvGraphicFramePr/>
          <p:nvPr/>
        </p:nvGraphicFramePr>
        <p:xfrm>
          <a:off x="3098602" y="6551467"/>
          <a:ext cx="2514600" cy="3352800"/>
        </p:xfrm>
        <a:graphic>
          <a:graphicData uri="http://schemas.openxmlformats.org/presentationml/2006/ole">
            <p:oleObj imgW="3175000" imgH="40132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graphicFrame>
        <p:nvGraphicFramePr>
          <p:cNvPr name="Object 13" id="13"/>
          <p:cNvGraphicFramePr/>
          <p:nvPr/>
        </p:nvGraphicFramePr>
        <p:xfrm>
          <a:off x="10700720" y="1442622"/>
          <a:ext cx="2514600" cy="3352800"/>
        </p:xfrm>
        <a:graphic>
          <a:graphicData uri="http://schemas.openxmlformats.org/presentationml/2006/ole">
            <p:oleObj imgW="3175000" imgH="4013200" r:id="rId10" progId="Excel.Sheet.12" name="Worksheet">
              <p:embed/>
              <p:pic>
                <p:nvPicPr>
                  <p:cNvPr name="" id="0"/>
                  <p:cNvPicPr/>
                  <p:nvPr/>
                </p:nvPicPr>
                <p:blipFill>
                  <a:blip r:embed="rId9"/>
                  <a:stretch>
                    <a:fillRect/>
                  </a:stretch>
                </p:blipFill>
                <p:spPr>
                  <a:xfrm>
                    <a:off x="1270000" y="1270000"/>
                    <a:ext cx="1270000" cy="1270000"/>
                  </a:xfrm>
                  <a:prstGeom prst="rect"/>
                </p:spPr>
              </p:pic>
            </p:oleObj>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374617" y="7278979"/>
            <a:ext cx="4978704" cy="7066547"/>
          </a:xfrm>
          <a:custGeom>
            <a:avLst/>
            <a:gdLst/>
            <a:ahLst/>
            <a:cxnLst/>
            <a:rect r="r" b="b" t="t" l="l"/>
            <a:pathLst>
              <a:path h="7066547" w="4978704">
                <a:moveTo>
                  <a:pt x="0" y="0"/>
                </a:moveTo>
                <a:lnTo>
                  <a:pt x="4978703" y="0"/>
                </a:lnTo>
                <a:lnTo>
                  <a:pt x="4978703" y="7066547"/>
                </a:lnTo>
                <a:lnTo>
                  <a:pt x="0" y="7066547"/>
                </a:lnTo>
                <a:lnTo>
                  <a:pt x="0" y="0"/>
                </a:lnTo>
                <a:close/>
              </a:path>
            </a:pathLst>
          </a:custGeom>
          <a:blipFill>
            <a:blip r:embed="rId2">
              <a:alphaModFix amt="68000"/>
            </a:blip>
            <a:stretch>
              <a:fillRect l="0" t="0" r="0" b="0"/>
            </a:stretch>
          </a:blipFill>
        </p:spPr>
      </p:sp>
      <p:sp>
        <p:nvSpPr>
          <p:cNvPr name="Freeform 3" id="3"/>
          <p:cNvSpPr/>
          <p:nvPr/>
        </p:nvSpPr>
        <p:spPr>
          <a:xfrm flipH="false" flipV="false" rot="-8261603">
            <a:off x="16836963" y="-2720026"/>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4" id="4"/>
          <p:cNvSpPr/>
          <p:nvPr/>
        </p:nvSpPr>
        <p:spPr>
          <a:xfrm flipH="false" flipV="false" rot="0">
            <a:off x="16523234" y="6553613"/>
            <a:ext cx="3701601" cy="5744466"/>
          </a:xfrm>
          <a:custGeom>
            <a:avLst/>
            <a:gdLst/>
            <a:ahLst/>
            <a:cxnLst/>
            <a:rect r="r" b="b" t="t" l="l"/>
            <a:pathLst>
              <a:path h="5744466" w="3701601">
                <a:moveTo>
                  <a:pt x="0" y="0"/>
                </a:moveTo>
                <a:lnTo>
                  <a:pt x="3701601" y="0"/>
                </a:lnTo>
                <a:lnTo>
                  <a:pt x="3701601" y="5744466"/>
                </a:lnTo>
                <a:lnTo>
                  <a:pt x="0" y="5744466"/>
                </a:lnTo>
                <a:lnTo>
                  <a:pt x="0" y="0"/>
                </a:lnTo>
                <a:close/>
              </a:path>
            </a:pathLst>
          </a:custGeom>
          <a:blipFill>
            <a:blip r:embed="rId4"/>
            <a:stretch>
              <a:fillRect l="0" t="0" r="0" b="0"/>
            </a:stretch>
          </a:blipFill>
        </p:spPr>
      </p:sp>
      <p:sp>
        <p:nvSpPr>
          <p:cNvPr name="TextBox 5" id="5"/>
          <p:cNvSpPr txBox="true"/>
          <p:nvPr/>
        </p:nvSpPr>
        <p:spPr>
          <a:xfrm rot="0">
            <a:off x="5186422" y="857250"/>
            <a:ext cx="7915156" cy="1566544"/>
          </a:xfrm>
          <a:prstGeom prst="rect">
            <a:avLst/>
          </a:prstGeom>
        </p:spPr>
        <p:txBody>
          <a:bodyPr anchor="t" rtlCol="false" tIns="0" lIns="0" bIns="0" rIns="0">
            <a:spAutoFit/>
          </a:bodyPr>
          <a:lstStyle/>
          <a:p>
            <a:pPr algn="ctr">
              <a:lnSpc>
                <a:spcPts val="12880"/>
              </a:lnSpc>
            </a:pPr>
            <a:r>
              <a:rPr lang="en-US" sz="9200" b="true">
                <a:solidFill>
                  <a:srgbClr val="985A45"/>
                </a:solidFill>
                <a:latin typeface="Canva Sans Bold"/>
                <a:ea typeface="Canva Sans Bold"/>
                <a:cs typeface="Canva Sans Bold"/>
                <a:sym typeface="Canva Sans Bold"/>
              </a:rPr>
              <a:t>CONCLUSION</a:t>
            </a:r>
          </a:p>
        </p:txBody>
      </p:sp>
      <p:sp>
        <p:nvSpPr>
          <p:cNvPr name="TextBox 6" id="6"/>
          <p:cNvSpPr txBox="true"/>
          <p:nvPr/>
        </p:nvSpPr>
        <p:spPr>
          <a:xfrm rot="0">
            <a:off x="2278509" y="2812565"/>
            <a:ext cx="14244725" cy="5798035"/>
          </a:xfrm>
          <a:prstGeom prst="rect">
            <a:avLst/>
          </a:prstGeom>
        </p:spPr>
        <p:txBody>
          <a:bodyPr anchor="t" rtlCol="false" tIns="0" lIns="0" bIns="0" rIns="0">
            <a:spAutoFit/>
          </a:bodyPr>
          <a:lstStyle/>
          <a:p>
            <a:pPr algn="just">
              <a:lnSpc>
                <a:spcPts val="5128"/>
              </a:lnSpc>
            </a:pPr>
            <a:r>
              <a:rPr lang="en-US" sz="2881">
                <a:solidFill>
                  <a:srgbClr val="A5756C"/>
                </a:solidFill>
                <a:latin typeface="Poppins"/>
                <a:ea typeface="Poppins"/>
                <a:cs typeface="Poppins"/>
                <a:sym typeface="Poppins"/>
              </a:rPr>
              <a:t>Our study shows that maize crop yield is strongly affected by weather conditions like temperature, rainfall, and sunlight. Countries like the U.S., Argentina, and Brazil have high yields due to good climate and advanced farming, while India, Mexico, Ukraine, and South Africa face more challenges like poor soil and changing weather. We used data to understand these patterns and built LSTM and BiLSTM models with a simple GUI to help visualize and predict crop yields more easily. This tool can help farmers and decision-makers plan smarter for the future.</a:t>
            </a:r>
          </a:p>
          <a:p>
            <a:pPr algn="just">
              <a:lnSpc>
                <a:spcPts val="5128"/>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214443" y="237232"/>
            <a:ext cx="17889441" cy="9813035"/>
            <a:chOff x="0" y="0"/>
            <a:chExt cx="7974817" cy="4374489"/>
          </a:xfrm>
        </p:grpSpPr>
        <p:sp>
          <p:nvSpPr>
            <p:cNvPr name="Freeform 3" id="3"/>
            <p:cNvSpPr/>
            <p:nvPr/>
          </p:nvSpPr>
          <p:spPr>
            <a:xfrm flipH="false" flipV="false" rot="0">
              <a:off x="0" y="0"/>
              <a:ext cx="7974817" cy="4374488"/>
            </a:xfrm>
            <a:custGeom>
              <a:avLst/>
              <a:gdLst/>
              <a:ahLst/>
              <a:cxnLst/>
              <a:rect r="r" b="b" t="t" l="l"/>
              <a:pathLst>
                <a:path h="4374488" w="7974817">
                  <a:moveTo>
                    <a:pt x="0" y="0"/>
                  </a:moveTo>
                  <a:lnTo>
                    <a:pt x="0" y="4374488"/>
                  </a:lnTo>
                  <a:lnTo>
                    <a:pt x="7974817" y="4374488"/>
                  </a:lnTo>
                  <a:lnTo>
                    <a:pt x="7974817" y="0"/>
                  </a:lnTo>
                  <a:lnTo>
                    <a:pt x="0" y="0"/>
                  </a:lnTo>
                  <a:close/>
                  <a:moveTo>
                    <a:pt x="7913856" y="4313529"/>
                  </a:moveTo>
                  <a:lnTo>
                    <a:pt x="59690" y="4313529"/>
                  </a:lnTo>
                  <a:lnTo>
                    <a:pt x="59690" y="59690"/>
                  </a:lnTo>
                  <a:lnTo>
                    <a:pt x="7913856" y="59690"/>
                  </a:lnTo>
                  <a:lnTo>
                    <a:pt x="7913856" y="4313529"/>
                  </a:lnTo>
                  <a:close/>
                </a:path>
              </a:pathLst>
            </a:custGeom>
            <a:solidFill>
              <a:srgbClr val="FFFFFF"/>
            </a:solidFill>
          </p:spPr>
        </p:sp>
      </p:grpSp>
      <p:sp>
        <p:nvSpPr>
          <p:cNvPr name="Freeform 4" id="4"/>
          <p:cNvSpPr/>
          <p:nvPr/>
        </p:nvSpPr>
        <p:spPr>
          <a:xfrm flipH="false" flipV="false" rot="2101824">
            <a:off x="-895846" y="-1231480"/>
            <a:ext cx="2764334" cy="4275801"/>
          </a:xfrm>
          <a:custGeom>
            <a:avLst/>
            <a:gdLst/>
            <a:ahLst/>
            <a:cxnLst/>
            <a:rect r="r" b="b" t="t" l="l"/>
            <a:pathLst>
              <a:path h="4275801" w="2764334">
                <a:moveTo>
                  <a:pt x="0" y="0"/>
                </a:moveTo>
                <a:lnTo>
                  <a:pt x="2764334" y="0"/>
                </a:lnTo>
                <a:lnTo>
                  <a:pt x="2764334" y="4275800"/>
                </a:lnTo>
                <a:lnTo>
                  <a:pt x="0" y="4275800"/>
                </a:lnTo>
                <a:lnTo>
                  <a:pt x="0" y="0"/>
                </a:lnTo>
                <a:close/>
              </a:path>
            </a:pathLst>
          </a:custGeom>
          <a:blipFill>
            <a:blip r:embed="rId2"/>
            <a:stretch>
              <a:fillRect l="0" t="0" r="0" b="0"/>
            </a:stretch>
          </a:blipFill>
        </p:spPr>
      </p:sp>
      <p:grpSp>
        <p:nvGrpSpPr>
          <p:cNvPr name="Group 5" id="5"/>
          <p:cNvGrpSpPr/>
          <p:nvPr/>
        </p:nvGrpSpPr>
        <p:grpSpPr>
          <a:xfrm rot="0">
            <a:off x="4487000" y="492683"/>
            <a:ext cx="9314000" cy="2125412"/>
            <a:chOff x="0" y="0"/>
            <a:chExt cx="12418667" cy="2833883"/>
          </a:xfrm>
        </p:grpSpPr>
        <p:sp>
          <p:nvSpPr>
            <p:cNvPr name="TextBox 6" id="6"/>
            <p:cNvSpPr txBox="true"/>
            <p:nvPr/>
          </p:nvSpPr>
          <p:spPr>
            <a:xfrm rot="0">
              <a:off x="0" y="-95250"/>
              <a:ext cx="12418667" cy="2040890"/>
            </a:xfrm>
            <a:prstGeom prst="rect">
              <a:avLst/>
            </a:prstGeom>
          </p:spPr>
          <p:txBody>
            <a:bodyPr anchor="t" rtlCol="false" tIns="0" lIns="0" bIns="0" rIns="0">
              <a:spAutoFit/>
            </a:bodyPr>
            <a:lstStyle/>
            <a:p>
              <a:pPr algn="ctr">
                <a:lnSpc>
                  <a:spcPts val="12480"/>
                </a:lnSpc>
              </a:pPr>
              <a:r>
                <a:rPr lang="en-US" b="true" sz="9600">
                  <a:solidFill>
                    <a:srgbClr val="985A45"/>
                  </a:solidFill>
                  <a:latin typeface="Lato 1 Bold"/>
                  <a:ea typeface="Lato 1 Bold"/>
                  <a:cs typeface="Lato 1 Bold"/>
                  <a:sym typeface="Lato 1 Bold"/>
                </a:rPr>
                <a:t>REFERENCES</a:t>
              </a:r>
            </a:p>
          </p:txBody>
        </p:sp>
        <p:sp>
          <p:nvSpPr>
            <p:cNvPr name="TextBox 7" id="7"/>
            <p:cNvSpPr txBox="true"/>
            <p:nvPr/>
          </p:nvSpPr>
          <p:spPr>
            <a:xfrm rot="0">
              <a:off x="0" y="2093049"/>
              <a:ext cx="12418667" cy="740833"/>
            </a:xfrm>
            <a:prstGeom prst="rect">
              <a:avLst/>
            </a:prstGeom>
          </p:spPr>
          <p:txBody>
            <a:bodyPr anchor="t" rtlCol="false" tIns="0" lIns="0" bIns="0" rIns="0">
              <a:spAutoFit/>
            </a:bodyPr>
            <a:lstStyle/>
            <a:p>
              <a:pPr algn="ctr">
                <a:lnSpc>
                  <a:spcPts val="4550"/>
                </a:lnSpc>
              </a:pPr>
            </a:p>
          </p:txBody>
        </p:sp>
      </p:grpSp>
      <p:sp>
        <p:nvSpPr>
          <p:cNvPr name="TextBox 8" id="8"/>
          <p:cNvSpPr txBox="true"/>
          <p:nvPr/>
        </p:nvSpPr>
        <p:spPr>
          <a:xfrm rot="0">
            <a:off x="600278" y="2137574"/>
            <a:ext cx="17117772" cy="7539745"/>
          </a:xfrm>
          <a:prstGeom prst="rect">
            <a:avLst/>
          </a:prstGeom>
        </p:spPr>
        <p:txBody>
          <a:bodyPr anchor="t" rtlCol="false" tIns="0" lIns="0" bIns="0" rIns="0">
            <a:spAutoFit/>
          </a:bodyPr>
          <a:lstStyle/>
          <a:p>
            <a:pPr algn="just">
              <a:lnSpc>
                <a:spcPts val="3340"/>
              </a:lnSpc>
            </a:pPr>
            <a:r>
              <a:rPr lang="en-US" sz="2569">
                <a:solidFill>
                  <a:srgbClr val="000000"/>
                </a:solidFill>
                <a:latin typeface="Lato 1"/>
                <a:ea typeface="Lato 1"/>
                <a:cs typeface="Lato 1"/>
                <a:sym typeface="Lato 1"/>
              </a:rPr>
              <a:t>[1] Aruvansh Nigam, Saksham Garg, Archit Agrawal (2019). Crop Yield Prediction Using Machine Learning Algorithms-2019. https://ieeexplore.ieee.org/document/8985951  </a:t>
            </a:r>
          </a:p>
          <a:p>
            <a:pPr algn="just">
              <a:lnSpc>
                <a:spcPts val="3340"/>
              </a:lnSpc>
            </a:pPr>
            <a:r>
              <a:rPr lang="en-US" sz="2569">
                <a:solidFill>
                  <a:srgbClr val="000000"/>
                </a:solidFill>
                <a:latin typeface="Lato 1"/>
                <a:ea typeface="Lato 1"/>
                <a:cs typeface="Lato 1"/>
                <a:sym typeface="Lato 1"/>
              </a:rPr>
              <a:t>[2] D.Jayanarayana Reddy, Dr M. Rudra Kumar (2021) Crop Yield Prediction using Machine Learning Algorithm </a:t>
            </a:r>
          </a:p>
          <a:p>
            <a:pPr algn="just">
              <a:lnSpc>
                <a:spcPts val="3340"/>
              </a:lnSpc>
            </a:pPr>
            <a:r>
              <a:rPr lang="en-US" sz="2569">
                <a:solidFill>
                  <a:srgbClr val="000000"/>
                </a:solidFill>
                <a:latin typeface="Lato 1"/>
                <a:ea typeface="Lato 1"/>
                <a:cs typeface="Lato 1"/>
                <a:sym typeface="Lato 1"/>
              </a:rPr>
              <a:t>2021. https://ieeexplore.ieee.org/abstract/document/9432236 </a:t>
            </a:r>
          </a:p>
          <a:p>
            <a:pPr algn="just">
              <a:lnSpc>
                <a:spcPts val="3340"/>
              </a:lnSpc>
            </a:pPr>
            <a:r>
              <a:rPr lang="en-US" sz="2569">
                <a:solidFill>
                  <a:srgbClr val="000000"/>
                </a:solidFill>
                <a:latin typeface="Lato 1"/>
                <a:ea typeface="Lato 1"/>
                <a:cs typeface="Lato 1"/>
                <a:sym typeface="Lato 1"/>
              </a:rPr>
              <a:t>[3] Akshay Kumar Gajula, Jaswanth Singamsetty, Vineela Chandra Dodda,Lakshmi Kuruguntla (2021). Prediction of Crop and Yield in Agriculture Using Machine Learning July 2021.https://ieeexplore.ieee.org/abstract/document/9579843 </a:t>
            </a:r>
          </a:p>
          <a:p>
            <a:pPr algn="just">
              <a:lnSpc>
                <a:spcPts val="3340"/>
              </a:lnSpc>
            </a:pPr>
            <a:r>
              <a:rPr lang="en-US" sz="2569">
                <a:solidFill>
                  <a:srgbClr val="000000"/>
                </a:solidFill>
                <a:latin typeface="Lato 1"/>
                <a:ea typeface="Lato 1"/>
                <a:cs typeface="Lato 1"/>
                <a:sym typeface="Lato 1"/>
              </a:rPr>
              <a:t>[4] Kavita Jhajharia , Pratistha Mathur , Sanchit Jain , Sukriti Nijhawan (2023), Crop Yield Prediction using Machine Learning and Deep Learning Techniques. https://doi.org/10.1016/j.procs.2023.01.023 </a:t>
            </a:r>
          </a:p>
          <a:p>
            <a:pPr algn="just">
              <a:lnSpc>
                <a:spcPts val="3340"/>
              </a:lnSpc>
            </a:pPr>
            <a:r>
              <a:rPr lang="en-US" sz="2569">
                <a:solidFill>
                  <a:srgbClr val="000000"/>
                </a:solidFill>
                <a:latin typeface="Lato 1"/>
                <a:ea typeface="Lato 1"/>
                <a:cs typeface="Lato 1"/>
                <a:sym typeface="Lato 1"/>
              </a:rPr>
              <a:t>[5]. Sharma, Priyanka &amp; Dadheech, Pankaj &amp; Aneja, Nagender &amp; Aneja, Sandhya. (2023). Predicting Agriculture Yields Based on Machine Learning Using Regression and Deep Learning. IEEE Access. PP. 1-1. 10.1109/ACCESS.2023.3321861. </a:t>
            </a:r>
          </a:p>
          <a:p>
            <a:pPr algn="just">
              <a:lnSpc>
                <a:spcPts val="3340"/>
              </a:lnSpc>
            </a:pPr>
            <a:r>
              <a:rPr lang="en-US" sz="2569">
                <a:solidFill>
                  <a:srgbClr val="000000"/>
                </a:solidFill>
                <a:latin typeface="Lato 1"/>
                <a:ea typeface="Lato 1"/>
                <a:cs typeface="Lato 1"/>
                <a:sym typeface="Lato 1"/>
              </a:rPr>
              <a:t>[6]. Sai Nishant, Potnuru &amp; Venkat, Pinapa &amp; Avinash, Bollu &amp; Jabber, B. (2020). Crop Yield Prediction based on Indian Agriculture using Machine Learning. 1-4. 10.1109/INCET49848.2020.9154036. </a:t>
            </a:r>
          </a:p>
          <a:p>
            <a:pPr algn="just">
              <a:lnSpc>
                <a:spcPts val="3340"/>
              </a:lnSpc>
            </a:pPr>
            <a:r>
              <a:rPr lang="en-US" sz="2569">
                <a:solidFill>
                  <a:srgbClr val="000000"/>
                </a:solidFill>
                <a:latin typeface="Lato 1"/>
                <a:ea typeface="Lato 1"/>
                <a:cs typeface="Lato 1"/>
                <a:sym typeface="Lato 1"/>
              </a:rPr>
              <a:t>[7] Thomas van Klompenburga , Ayalew Kassahuna , Cagatay Catalb(2020). Crop yield prediction using machine learning: A systematic literature review. https://doi.org/10.1016/j.compag.2020.105709 </a:t>
            </a:r>
          </a:p>
          <a:p>
            <a:pPr algn="just">
              <a:lnSpc>
                <a:spcPts val="3340"/>
              </a:lnSpc>
            </a:pPr>
            <a:r>
              <a:rPr lang="en-US" sz="2569">
                <a:solidFill>
                  <a:srgbClr val="000000"/>
                </a:solidFill>
                <a:latin typeface="Lato 1"/>
                <a:ea typeface="Lato 1"/>
                <a:cs typeface="Lato 1"/>
                <a:sym typeface="Lato 1"/>
              </a:rPr>
              <a:t> [8] Alejandro Morales, Francisco J. Villalobos (2023). Using Machine Learning for Crop Yield Prediction In the Past or Future. https://www.frontiersin.org/journals/plant-science/articles/10.3389/fpls.2023.1128388/full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true" flipV="true" rot="0">
            <a:off x="15644842" y="0"/>
            <a:ext cx="3634317" cy="5999112"/>
          </a:xfrm>
          <a:custGeom>
            <a:avLst/>
            <a:gdLst/>
            <a:ahLst/>
            <a:cxnLst/>
            <a:rect r="r" b="b" t="t" l="l"/>
            <a:pathLst>
              <a:path h="5999112" w="3634317">
                <a:moveTo>
                  <a:pt x="3634317" y="5999112"/>
                </a:moveTo>
                <a:lnTo>
                  <a:pt x="0" y="5999112"/>
                </a:lnTo>
                <a:lnTo>
                  <a:pt x="0" y="0"/>
                </a:lnTo>
                <a:lnTo>
                  <a:pt x="3634317" y="0"/>
                </a:lnTo>
                <a:lnTo>
                  <a:pt x="3634317" y="5999112"/>
                </a:lnTo>
                <a:close/>
              </a:path>
            </a:pathLst>
          </a:custGeom>
          <a:blipFill>
            <a:blip r:embed="rId2"/>
            <a:stretch>
              <a:fillRect l="0" t="0" r="0" b="0"/>
            </a:stretch>
          </a:blipFill>
        </p:spPr>
      </p:sp>
      <p:sp>
        <p:nvSpPr>
          <p:cNvPr name="TextBox 3" id="3"/>
          <p:cNvSpPr txBox="true"/>
          <p:nvPr/>
        </p:nvSpPr>
        <p:spPr>
          <a:xfrm rot="0">
            <a:off x="5551514" y="962025"/>
            <a:ext cx="7184973" cy="1156335"/>
          </a:xfrm>
          <a:prstGeom prst="rect">
            <a:avLst/>
          </a:prstGeom>
        </p:spPr>
        <p:txBody>
          <a:bodyPr anchor="t" rtlCol="false" tIns="0" lIns="0" bIns="0" rIns="0">
            <a:spAutoFit/>
          </a:bodyPr>
          <a:lstStyle/>
          <a:p>
            <a:pPr algn="ctr">
              <a:lnSpc>
                <a:spcPts val="9360"/>
              </a:lnSpc>
            </a:pPr>
            <a:r>
              <a:rPr lang="en-US" sz="7200" b="true">
                <a:solidFill>
                  <a:srgbClr val="985A45"/>
                </a:solidFill>
                <a:latin typeface="Lato 1 Bold"/>
                <a:ea typeface="Lato 1 Bold"/>
                <a:cs typeface="Lato 1 Bold"/>
                <a:sym typeface="Lato 1 Bold"/>
              </a:rPr>
              <a:t>INTRODUCTION</a:t>
            </a:r>
          </a:p>
        </p:txBody>
      </p:sp>
      <p:sp>
        <p:nvSpPr>
          <p:cNvPr name="Freeform 4" id="4"/>
          <p:cNvSpPr/>
          <p:nvPr/>
        </p:nvSpPr>
        <p:spPr>
          <a:xfrm flipH="false" flipV="false" rot="2086610">
            <a:off x="-3289711" y="6221883"/>
            <a:ext cx="5649090" cy="5964452"/>
          </a:xfrm>
          <a:custGeom>
            <a:avLst/>
            <a:gdLst/>
            <a:ahLst/>
            <a:cxnLst/>
            <a:rect r="r" b="b" t="t" l="l"/>
            <a:pathLst>
              <a:path h="5964452" w="5649090">
                <a:moveTo>
                  <a:pt x="0" y="0"/>
                </a:moveTo>
                <a:lnTo>
                  <a:pt x="5649090" y="0"/>
                </a:lnTo>
                <a:lnTo>
                  <a:pt x="5649090" y="5964451"/>
                </a:lnTo>
                <a:lnTo>
                  <a:pt x="0" y="5964451"/>
                </a:lnTo>
                <a:lnTo>
                  <a:pt x="0" y="0"/>
                </a:lnTo>
                <a:close/>
              </a:path>
            </a:pathLst>
          </a:custGeom>
          <a:blipFill>
            <a:blip r:embed="rId3">
              <a:alphaModFix amt="58000"/>
            </a:blip>
            <a:stretch>
              <a:fillRect l="0" t="0" r="0" b="0"/>
            </a:stretch>
          </a:blipFill>
        </p:spPr>
      </p:sp>
      <p:sp>
        <p:nvSpPr>
          <p:cNvPr name="TextBox 5" id="5"/>
          <p:cNvSpPr txBox="true"/>
          <p:nvPr/>
        </p:nvSpPr>
        <p:spPr>
          <a:xfrm rot="0">
            <a:off x="2131245" y="2694756"/>
            <a:ext cx="14025510" cy="5671676"/>
          </a:xfrm>
          <a:prstGeom prst="rect">
            <a:avLst/>
          </a:prstGeom>
        </p:spPr>
        <p:txBody>
          <a:bodyPr anchor="t" rtlCol="false" tIns="0" lIns="0" bIns="0" rIns="0">
            <a:spAutoFit/>
          </a:bodyPr>
          <a:lstStyle/>
          <a:p>
            <a:pPr algn="just" marL="791915" indent="-395958" lvl="1">
              <a:lnSpc>
                <a:spcPts val="7592"/>
              </a:lnSpc>
              <a:buFont typeface="Arial"/>
              <a:buChar char="•"/>
            </a:pPr>
            <a:r>
              <a:rPr lang="en-US" b="true" sz="3667" spc="135">
                <a:solidFill>
                  <a:srgbClr val="4D745E"/>
                </a:solidFill>
                <a:latin typeface="Lato 1 Bold"/>
                <a:ea typeface="Lato 1 Bold"/>
                <a:cs typeface="Lato 1 Bold"/>
                <a:sym typeface="Lato 1 Bold"/>
              </a:rPr>
              <a:t>Agriculture</a:t>
            </a:r>
          </a:p>
          <a:p>
            <a:pPr algn="just" marL="791915" indent="-395958" lvl="1">
              <a:lnSpc>
                <a:spcPts val="7592"/>
              </a:lnSpc>
              <a:buFont typeface="Arial"/>
              <a:buChar char="•"/>
            </a:pPr>
            <a:r>
              <a:rPr lang="en-US" b="true" sz="3667" spc="135">
                <a:solidFill>
                  <a:srgbClr val="4D745E"/>
                </a:solidFill>
                <a:latin typeface="Lato 1 Bold"/>
                <a:ea typeface="Lato 1 Bold"/>
                <a:cs typeface="Lato 1 Bold"/>
                <a:sym typeface="Lato 1 Bold"/>
              </a:rPr>
              <a:t>Accurate crop yield prediction</a:t>
            </a:r>
          </a:p>
          <a:p>
            <a:pPr algn="just" marL="791915" indent="-395958" lvl="1">
              <a:lnSpc>
                <a:spcPts val="7592"/>
              </a:lnSpc>
              <a:buFont typeface="Arial"/>
              <a:buChar char="•"/>
            </a:pPr>
            <a:r>
              <a:rPr lang="en-US" b="true" sz="3667" spc="135">
                <a:solidFill>
                  <a:srgbClr val="4D745E"/>
                </a:solidFill>
                <a:latin typeface="Lato 1 Bold"/>
                <a:ea typeface="Lato 1 Bold"/>
                <a:cs typeface="Lato 1 Bold"/>
                <a:sym typeface="Lato 1 Bold"/>
              </a:rPr>
              <a:t>Data Analysis and Deep </a:t>
            </a:r>
            <a:r>
              <a:rPr lang="en-US" b="true" sz="3667" spc="135">
                <a:solidFill>
                  <a:srgbClr val="4D745E"/>
                </a:solidFill>
                <a:latin typeface="Lato 1 Bold"/>
                <a:ea typeface="Lato 1 Bold"/>
                <a:cs typeface="Lato 1 Bold"/>
                <a:sym typeface="Lato 1 Bold"/>
              </a:rPr>
              <a:t>learning model </a:t>
            </a:r>
          </a:p>
          <a:p>
            <a:pPr algn="just" marL="791915" indent="-395958" lvl="1">
              <a:lnSpc>
                <a:spcPts val="7592"/>
              </a:lnSpc>
              <a:buFont typeface="Arial"/>
              <a:buChar char="•"/>
            </a:pPr>
            <a:r>
              <a:rPr lang="en-US" b="true" sz="3667" spc="135">
                <a:solidFill>
                  <a:srgbClr val="4D745E"/>
                </a:solidFill>
                <a:latin typeface="Lato 1 Bold"/>
                <a:ea typeface="Lato 1 Bold"/>
                <a:cs typeface="Lato 1 Bold"/>
                <a:sym typeface="Lato 1 Bold"/>
              </a:rPr>
              <a:t>Dataset</a:t>
            </a:r>
          </a:p>
          <a:p>
            <a:pPr algn="just" marL="791915" indent="-395958" lvl="1">
              <a:lnSpc>
                <a:spcPts val="7592"/>
              </a:lnSpc>
              <a:buFont typeface="Arial"/>
              <a:buChar char="•"/>
            </a:pPr>
            <a:r>
              <a:rPr lang="en-US" b="true" sz="3667" spc="135">
                <a:solidFill>
                  <a:srgbClr val="4D745E"/>
                </a:solidFill>
                <a:latin typeface="Lato 1 Bold"/>
                <a:ea typeface="Lato 1 Bold"/>
                <a:cs typeface="Lato 1 Bold"/>
                <a:sym typeface="Lato 1 Bold"/>
              </a:rPr>
              <a:t>Climate data and auxiliary variables </a:t>
            </a:r>
          </a:p>
          <a:p>
            <a:pPr algn="just">
              <a:lnSpc>
                <a:spcPts val="759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214443" y="237232"/>
            <a:ext cx="17889441" cy="9813035"/>
            <a:chOff x="0" y="0"/>
            <a:chExt cx="7974817" cy="4374489"/>
          </a:xfrm>
        </p:grpSpPr>
        <p:sp>
          <p:nvSpPr>
            <p:cNvPr name="Freeform 3" id="3"/>
            <p:cNvSpPr/>
            <p:nvPr/>
          </p:nvSpPr>
          <p:spPr>
            <a:xfrm flipH="false" flipV="false" rot="0">
              <a:off x="0" y="0"/>
              <a:ext cx="7974817" cy="4374488"/>
            </a:xfrm>
            <a:custGeom>
              <a:avLst/>
              <a:gdLst/>
              <a:ahLst/>
              <a:cxnLst/>
              <a:rect r="r" b="b" t="t" l="l"/>
              <a:pathLst>
                <a:path h="4374488" w="7974817">
                  <a:moveTo>
                    <a:pt x="0" y="0"/>
                  </a:moveTo>
                  <a:lnTo>
                    <a:pt x="0" y="4374488"/>
                  </a:lnTo>
                  <a:lnTo>
                    <a:pt x="7974817" y="4374488"/>
                  </a:lnTo>
                  <a:lnTo>
                    <a:pt x="7974817" y="0"/>
                  </a:lnTo>
                  <a:lnTo>
                    <a:pt x="0" y="0"/>
                  </a:lnTo>
                  <a:close/>
                  <a:moveTo>
                    <a:pt x="7913856" y="4313529"/>
                  </a:moveTo>
                  <a:lnTo>
                    <a:pt x="59690" y="4313529"/>
                  </a:lnTo>
                  <a:lnTo>
                    <a:pt x="59690" y="59690"/>
                  </a:lnTo>
                  <a:lnTo>
                    <a:pt x="7913856" y="59690"/>
                  </a:lnTo>
                  <a:lnTo>
                    <a:pt x="7913856" y="4313529"/>
                  </a:lnTo>
                  <a:close/>
                </a:path>
              </a:pathLst>
            </a:custGeom>
            <a:solidFill>
              <a:srgbClr val="FFFFFF"/>
            </a:solidFill>
          </p:spPr>
        </p:sp>
      </p:grpSp>
      <p:sp>
        <p:nvSpPr>
          <p:cNvPr name="Freeform 4" id="4"/>
          <p:cNvSpPr/>
          <p:nvPr/>
        </p:nvSpPr>
        <p:spPr>
          <a:xfrm flipH="false" flipV="false" rot="2101824">
            <a:off x="-895846" y="-1231480"/>
            <a:ext cx="2764334" cy="4275801"/>
          </a:xfrm>
          <a:custGeom>
            <a:avLst/>
            <a:gdLst/>
            <a:ahLst/>
            <a:cxnLst/>
            <a:rect r="r" b="b" t="t" l="l"/>
            <a:pathLst>
              <a:path h="4275801" w="2764334">
                <a:moveTo>
                  <a:pt x="0" y="0"/>
                </a:moveTo>
                <a:lnTo>
                  <a:pt x="2764334" y="0"/>
                </a:lnTo>
                <a:lnTo>
                  <a:pt x="2764334" y="4275800"/>
                </a:lnTo>
                <a:lnTo>
                  <a:pt x="0" y="4275800"/>
                </a:lnTo>
                <a:lnTo>
                  <a:pt x="0" y="0"/>
                </a:lnTo>
                <a:close/>
              </a:path>
            </a:pathLst>
          </a:custGeom>
          <a:blipFill>
            <a:blip r:embed="rId2"/>
            <a:stretch>
              <a:fillRect l="0" t="0" r="0" b="0"/>
            </a:stretch>
          </a:blipFill>
        </p:spPr>
      </p:sp>
      <p:grpSp>
        <p:nvGrpSpPr>
          <p:cNvPr name="Group 5" id="5"/>
          <p:cNvGrpSpPr/>
          <p:nvPr/>
        </p:nvGrpSpPr>
        <p:grpSpPr>
          <a:xfrm rot="0">
            <a:off x="2998809" y="529888"/>
            <a:ext cx="13480933" cy="2125412"/>
            <a:chOff x="0" y="0"/>
            <a:chExt cx="17974578" cy="2833883"/>
          </a:xfrm>
        </p:grpSpPr>
        <p:sp>
          <p:nvSpPr>
            <p:cNvPr name="TextBox 6" id="6"/>
            <p:cNvSpPr txBox="true"/>
            <p:nvPr/>
          </p:nvSpPr>
          <p:spPr>
            <a:xfrm rot="0">
              <a:off x="0" y="-95250"/>
              <a:ext cx="17974578" cy="2040890"/>
            </a:xfrm>
            <a:prstGeom prst="rect">
              <a:avLst/>
            </a:prstGeom>
          </p:spPr>
          <p:txBody>
            <a:bodyPr anchor="t" rtlCol="false" tIns="0" lIns="0" bIns="0" rIns="0">
              <a:spAutoFit/>
            </a:bodyPr>
            <a:lstStyle/>
            <a:p>
              <a:pPr algn="ctr">
                <a:lnSpc>
                  <a:spcPts val="12480"/>
                </a:lnSpc>
              </a:pPr>
              <a:r>
                <a:rPr lang="en-US" b="true" sz="9600">
                  <a:solidFill>
                    <a:srgbClr val="985A45"/>
                  </a:solidFill>
                  <a:latin typeface="Lato 1 Bold"/>
                  <a:ea typeface="Lato 1 Bold"/>
                  <a:cs typeface="Lato 1 Bold"/>
                  <a:sym typeface="Lato 1 Bold"/>
                </a:rPr>
                <a:t>ACKNOWLEDGEMENT </a:t>
              </a:r>
            </a:p>
          </p:txBody>
        </p:sp>
        <p:sp>
          <p:nvSpPr>
            <p:cNvPr name="TextBox 7" id="7"/>
            <p:cNvSpPr txBox="true"/>
            <p:nvPr/>
          </p:nvSpPr>
          <p:spPr>
            <a:xfrm rot="0">
              <a:off x="0" y="2093049"/>
              <a:ext cx="17974578" cy="740833"/>
            </a:xfrm>
            <a:prstGeom prst="rect">
              <a:avLst/>
            </a:prstGeom>
          </p:spPr>
          <p:txBody>
            <a:bodyPr anchor="t" rtlCol="false" tIns="0" lIns="0" bIns="0" rIns="0">
              <a:spAutoFit/>
            </a:bodyPr>
            <a:lstStyle/>
            <a:p>
              <a:pPr algn="ctr">
                <a:lnSpc>
                  <a:spcPts val="4550"/>
                </a:lnSpc>
              </a:pPr>
            </a:p>
          </p:txBody>
        </p:sp>
      </p:grpSp>
      <p:sp>
        <p:nvSpPr>
          <p:cNvPr name="TextBox 8" id="8"/>
          <p:cNvSpPr txBox="true"/>
          <p:nvPr/>
        </p:nvSpPr>
        <p:spPr>
          <a:xfrm rot="0">
            <a:off x="1028700" y="3412314"/>
            <a:ext cx="16230600" cy="5760085"/>
          </a:xfrm>
          <a:prstGeom prst="rect">
            <a:avLst/>
          </a:prstGeom>
        </p:spPr>
        <p:txBody>
          <a:bodyPr anchor="t" rtlCol="false" tIns="0" lIns="0" bIns="0" rIns="0">
            <a:spAutoFit/>
          </a:bodyPr>
          <a:lstStyle/>
          <a:p>
            <a:pPr algn="just">
              <a:lnSpc>
                <a:spcPts val="4160"/>
              </a:lnSpc>
            </a:pPr>
            <a:r>
              <a:rPr lang="en-US" sz="3200">
                <a:solidFill>
                  <a:srgbClr val="985A45"/>
                </a:solidFill>
                <a:latin typeface="Lato 1"/>
                <a:ea typeface="Lato 1"/>
                <a:cs typeface="Lato 1"/>
                <a:sym typeface="Lato 1"/>
              </a:rPr>
              <a:t>The making of the project “Crop yield prediction for Google grid” involves the contribution of many people. We express deep gratitude to our project guide and mentor Prof. Poonam Bari for her constant motivation to think out of the box and immense contribution throughout this project. We convey our heartfelt thanks to the project coordinator Prof. Lakshmi Gadikar for supporting and guiding us throughout the process. We would also like to convey our heartfelt gratitude to the Head of the Department of Information Technology, Dr. Shubhangi Vaikole for her constant support and motivation. We would like to convey our sincere thanks to Dr. S.M. Khot, principal of Fr. C. Rodrigues Institute of Technology, Vashi for giving us the opportunity to showcase our skills and providing us with the necessary resources.We also extend our heartfelt thanks to our families and well-wishers.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959964" y="2285002"/>
            <a:ext cx="14368071" cy="5716996"/>
            <a:chOff x="0" y="0"/>
            <a:chExt cx="7380650" cy="2936730"/>
          </a:xfrm>
        </p:grpSpPr>
        <p:sp>
          <p:nvSpPr>
            <p:cNvPr name="Freeform 3" id="3"/>
            <p:cNvSpPr/>
            <p:nvPr/>
          </p:nvSpPr>
          <p:spPr>
            <a:xfrm flipH="false" flipV="false" rot="0">
              <a:off x="0" y="0"/>
              <a:ext cx="7380650" cy="2936730"/>
            </a:xfrm>
            <a:custGeom>
              <a:avLst/>
              <a:gdLst/>
              <a:ahLst/>
              <a:cxnLst/>
              <a:rect r="r" b="b" t="t" l="l"/>
              <a:pathLst>
                <a:path h="2936730" w="738065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p:spPr>
        </p:sp>
      </p:grpSp>
      <p:sp>
        <p:nvSpPr>
          <p:cNvPr name="Freeform 4" id="4"/>
          <p:cNvSpPr/>
          <p:nvPr/>
        </p:nvSpPr>
        <p:spPr>
          <a:xfrm flipH="false" flipV="false" rot="0">
            <a:off x="12322580" y="5600889"/>
            <a:ext cx="3591432" cy="5427959"/>
          </a:xfrm>
          <a:custGeom>
            <a:avLst/>
            <a:gdLst/>
            <a:ahLst/>
            <a:cxnLst/>
            <a:rect r="r" b="b" t="t" l="l"/>
            <a:pathLst>
              <a:path h="5427959" w="3591432">
                <a:moveTo>
                  <a:pt x="0" y="0"/>
                </a:moveTo>
                <a:lnTo>
                  <a:pt x="3591432" y="0"/>
                </a:lnTo>
                <a:lnTo>
                  <a:pt x="3591432" y="5427959"/>
                </a:lnTo>
                <a:lnTo>
                  <a:pt x="0" y="5427959"/>
                </a:lnTo>
                <a:lnTo>
                  <a:pt x="0" y="0"/>
                </a:lnTo>
                <a:close/>
              </a:path>
            </a:pathLst>
          </a:custGeom>
          <a:blipFill>
            <a:blip r:embed="rId2"/>
            <a:stretch>
              <a:fillRect l="0" t="0" r="0" b="0"/>
            </a:stretch>
          </a:blipFill>
        </p:spPr>
      </p:sp>
      <p:sp>
        <p:nvSpPr>
          <p:cNvPr name="Freeform 5" id="5"/>
          <p:cNvSpPr/>
          <p:nvPr/>
        </p:nvSpPr>
        <p:spPr>
          <a:xfrm flipH="false" flipV="false" rot="7352331">
            <a:off x="1152026" y="-1516769"/>
            <a:ext cx="3141627" cy="5185836"/>
          </a:xfrm>
          <a:custGeom>
            <a:avLst/>
            <a:gdLst/>
            <a:ahLst/>
            <a:cxnLst/>
            <a:rect r="r" b="b" t="t" l="l"/>
            <a:pathLst>
              <a:path h="5185836" w="3141627">
                <a:moveTo>
                  <a:pt x="0" y="0"/>
                </a:moveTo>
                <a:lnTo>
                  <a:pt x="3141627" y="0"/>
                </a:lnTo>
                <a:lnTo>
                  <a:pt x="3141627" y="5185836"/>
                </a:lnTo>
                <a:lnTo>
                  <a:pt x="0" y="5185836"/>
                </a:lnTo>
                <a:lnTo>
                  <a:pt x="0" y="0"/>
                </a:lnTo>
                <a:close/>
              </a:path>
            </a:pathLst>
          </a:custGeom>
          <a:blipFill>
            <a:blip r:embed="rId3"/>
            <a:stretch>
              <a:fillRect l="0" t="0" r="0" b="0"/>
            </a:stretch>
          </a:blipFill>
        </p:spPr>
      </p:sp>
      <p:sp>
        <p:nvSpPr>
          <p:cNvPr name="Freeform 6" id="6"/>
          <p:cNvSpPr/>
          <p:nvPr/>
        </p:nvSpPr>
        <p:spPr>
          <a:xfrm flipH="false" flipV="false" rot="2101824">
            <a:off x="-1382167" y="1810062"/>
            <a:ext cx="2764334" cy="4275801"/>
          </a:xfrm>
          <a:custGeom>
            <a:avLst/>
            <a:gdLst/>
            <a:ahLst/>
            <a:cxnLst/>
            <a:rect r="r" b="b" t="t" l="l"/>
            <a:pathLst>
              <a:path h="4275801" w="2764334">
                <a:moveTo>
                  <a:pt x="0" y="0"/>
                </a:moveTo>
                <a:lnTo>
                  <a:pt x="2764334" y="0"/>
                </a:lnTo>
                <a:lnTo>
                  <a:pt x="2764334" y="4275801"/>
                </a:lnTo>
                <a:lnTo>
                  <a:pt x="0" y="4275801"/>
                </a:lnTo>
                <a:lnTo>
                  <a:pt x="0" y="0"/>
                </a:lnTo>
                <a:close/>
              </a:path>
            </a:pathLst>
          </a:custGeom>
          <a:blipFill>
            <a:blip r:embed="rId4"/>
            <a:stretch>
              <a:fillRect l="0" t="0" r="0" b="0"/>
            </a:stretch>
          </a:blipFill>
        </p:spPr>
      </p:sp>
      <p:grpSp>
        <p:nvGrpSpPr>
          <p:cNvPr name="Group 7" id="7"/>
          <p:cNvGrpSpPr/>
          <p:nvPr/>
        </p:nvGrpSpPr>
        <p:grpSpPr>
          <a:xfrm rot="0">
            <a:off x="4487000" y="4080794"/>
            <a:ext cx="9314000" cy="2125412"/>
            <a:chOff x="0" y="0"/>
            <a:chExt cx="12418667" cy="2833883"/>
          </a:xfrm>
        </p:grpSpPr>
        <p:sp>
          <p:nvSpPr>
            <p:cNvPr name="TextBox 8" id="8"/>
            <p:cNvSpPr txBox="true"/>
            <p:nvPr/>
          </p:nvSpPr>
          <p:spPr>
            <a:xfrm rot="0">
              <a:off x="0" y="-95250"/>
              <a:ext cx="12418667" cy="2040890"/>
            </a:xfrm>
            <a:prstGeom prst="rect">
              <a:avLst/>
            </a:prstGeom>
          </p:spPr>
          <p:txBody>
            <a:bodyPr anchor="t" rtlCol="false" tIns="0" lIns="0" bIns="0" rIns="0">
              <a:spAutoFit/>
            </a:bodyPr>
            <a:lstStyle/>
            <a:p>
              <a:pPr algn="ctr">
                <a:lnSpc>
                  <a:spcPts val="12480"/>
                </a:lnSpc>
              </a:pPr>
              <a:r>
                <a:rPr lang="en-US" b="true" sz="9600">
                  <a:solidFill>
                    <a:srgbClr val="000000"/>
                  </a:solidFill>
                  <a:latin typeface="Lato 1 Bold"/>
                  <a:ea typeface="Lato 1 Bold"/>
                  <a:cs typeface="Lato 1 Bold"/>
                  <a:sym typeface="Lato 1 Bold"/>
                </a:rPr>
                <a:t>Thank you!</a:t>
              </a:r>
            </a:p>
          </p:txBody>
        </p:sp>
        <p:sp>
          <p:nvSpPr>
            <p:cNvPr name="TextBox 9" id="9"/>
            <p:cNvSpPr txBox="true"/>
            <p:nvPr/>
          </p:nvSpPr>
          <p:spPr>
            <a:xfrm rot="0">
              <a:off x="0" y="2093049"/>
              <a:ext cx="12418667" cy="740833"/>
            </a:xfrm>
            <a:prstGeom prst="rect">
              <a:avLst/>
            </a:prstGeom>
          </p:spPr>
          <p:txBody>
            <a:bodyPr anchor="t" rtlCol="false" tIns="0" lIns="0" bIns="0" rIns="0">
              <a:spAutoFit/>
            </a:bodyPr>
            <a:lstStyle/>
            <a:p>
              <a:pPr algn="ctr">
                <a:lnSpc>
                  <a:spcPts val="4550"/>
                </a:lnSpc>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3" id="3"/>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4" id="4"/>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541993" y="470629"/>
          <a:ext cx="15204013" cy="8974071"/>
        </p:xfrm>
        <a:graphic>
          <a:graphicData uri="http://schemas.openxmlformats.org/drawingml/2006/table">
            <a:tbl>
              <a:tblPr/>
              <a:tblGrid>
                <a:gridCol w="2463591"/>
                <a:gridCol w="6138362"/>
                <a:gridCol w="6602060"/>
              </a:tblGrid>
              <a:tr h="1175317">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Country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BiLSTM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LSTM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9688">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Argentina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82.28</a:t>
                      </a:r>
                      <a:endParaRPr lang="en-US" sz="1100"/>
                    </a:p>
                    <a:p>
                      <a:pPr algn="l">
                        <a:lnSpc>
                          <a:spcPts val="3639"/>
                        </a:lnSpc>
                      </a:pPr>
                      <a:r>
                        <a:rPr lang="en-US" sz="2599">
                          <a:solidFill>
                            <a:srgbClr val="985A45"/>
                          </a:solidFill>
                          <a:latin typeface="Lato 1"/>
                          <a:ea typeface="Lato 1"/>
                          <a:cs typeface="Lato 1"/>
                          <a:sym typeface="Lato 1"/>
                        </a:rPr>
                        <a:t>  Mean Squared Error (MSE) = 1.3393</a:t>
                      </a:r>
                    </a:p>
                    <a:p>
                      <a:pPr algn="l">
                        <a:lnSpc>
                          <a:spcPts val="3639"/>
                        </a:lnSpc>
                      </a:pPr>
                      <a:r>
                        <a:rPr lang="en-US" sz="2599">
                          <a:solidFill>
                            <a:srgbClr val="985A45"/>
                          </a:solidFill>
                          <a:latin typeface="Lato 1"/>
                          <a:ea typeface="Lato 1"/>
                          <a:cs typeface="Lato 1"/>
                          <a:sym typeface="Lato 1"/>
                        </a:rPr>
                        <a:t>  Mean Absolute Error (MAE) = 0.8342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79.95</a:t>
                      </a:r>
                      <a:endParaRPr lang="en-US" sz="1100"/>
                    </a:p>
                    <a:p>
                      <a:pPr algn="l">
                        <a:lnSpc>
                          <a:spcPts val="3639"/>
                        </a:lnSpc>
                      </a:pPr>
                      <a:r>
                        <a:rPr lang="en-US" sz="2599">
                          <a:solidFill>
                            <a:srgbClr val="985A45"/>
                          </a:solidFill>
                          <a:latin typeface="Lato 1"/>
                          <a:ea typeface="Lato 1"/>
                          <a:cs typeface="Lato 1"/>
                          <a:sym typeface="Lato 1"/>
                        </a:rPr>
                        <a:t>  Mean Squared Error (MSE) = 1.5148</a:t>
                      </a:r>
                    </a:p>
                    <a:p>
                      <a:pPr algn="l">
                        <a:lnSpc>
                          <a:spcPts val="3639"/>
                        </a:lnSpc>
                      </a:pPr>
                      <a:r>
                        <a:rPr lang="en-US" sz="2599">
                          <a:solidFill>
                            <a:srgbClr val="985A45"/>
                          </a:solidFill>
                          <a:latin typeface="Lato 1"/>
                          <a:ea typeface="Lato 1"/>
                          <a:cs typeface="Lato 1"/>
                          <a:sym typeface="Lato 1"/>
                        </a:rPr>
                        <a:t>  Mean Absolute Error (MAE) = 0.9350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9688">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Brazil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90.86</a:t>
                      </a:r>
                      <a:endParaRPr lang="en-US" sz="1100"/>
                    </a:p>
                    <a:p>
                      <a:pPr algn="l">
                        <a:lnSpc>
                          <a:spcPts val="3639"/>
                        </a:lnSpc>
                      </a:pPr>
                      <a:r>
                        <a:rPr lang="en-US" sz="2599">
                          <a:solidFill>
                            <a:srgbClr val="985A45"/>
                          </a:solidFill>
                          <a:latin typeface="Lato 1"/>
                          <a:ea typeface="Lato 1"/>
                          <a:cs typeface="Lato 1"/>
                          <a:sym typeface="Lato 1"/>
                        </a:rPr>
                        <a:t>  Mean Squared Error (MSE) = 0.2226</a:t>
                      </a:r>
                    </a:p>
                    <a:p>
                      <a:pPr algn="l">
                        <a:lnSpc>
                          <a:spcPts val="3639"/>
                        </a:lnSpc>
                      </a:pPr>
                      <a:r>
                        <a:rPr lang="en-US" sz="2599">
                          <a:solidFill>
                            <a:srgbClr val="985A45"/>
                          </a:solidFill>
                          <a:latin typeface="Lato 1"/>
                          <a:ea typeface="Lato 1"/>
                          <a:cs typeface="Lato 1"/>
                          <a:sym typeface="Lato 1"/>
                        </a:rPr>
                        <a:t>  Mean Absolute Error (MAE) = 0.3204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90.46</a:t>
                      </a:r>
                      <a:endParaRPr lang="en-US" sz="1100"/>
                    </a:p>
                    <a:p>
                      <a:pPr algn="l">
                        <a:lnSpc>
                          <a:spcPts val="3639"/>
                        </a:lnSpc>
                      </a:pPr>
                      <a:r>
                        <a:rPr lang="en-US" sz="2599">
                          <a:solidFill>
                            <a:srgbClr val="985A45"/>
                          </a:solidFill>
                          <a:latin typeface="Lato 1"/>
                          <a:ea typeface="Lato 1"/>
                          <a:cs typeface="Lato 1"/>
                          <a:sym typeface="Lato 1"/>
                        </a:rPr>
                        <a:t>  Mean Squared Error (MSE) = 0.2323</a:t>
                      </a:r>
                    </a:p>
                    <a:p>
                      <a:pPr algn="l">
                        <a:lnSpc>
                          <a:spcPts val="3639"/>
                        </a:lnSpc>
                      </a:pPr>
                      <a:r>
                        <a:rPr lang="en-US" sz="2599">
                          <a:solidFill>
                            <a:srgbClr val="985A45"/>
                          </a:solidFill>
                          <a:latin typeface="Lato 1"/>
                          <a:ea typeface="Lato 1"/>
                          <a:cs typeface="Lato 1"/>
                          <a:sym typeface="Lato 1"/>
                        </a:rPr>
                        <a:t>  Mean Absolute Error (MAE) = 0.3367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9688">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India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65.05</a:t>
                      </a:r>
                      <a:endParaRPr lang="en-US" sz="1100"/>
                    </a:p>
                    <a:p>
                      <a:pPr algn="l">
                        <a:lnSpc>
                          <a:spcPts val="3639"/>
                        </a:lnSpc>
                      </a:pPr>
                      <a:r>
                        <a:rPr lang="en-US" sz="2599">
                          <a:solidFill>
                            <a:srgbClr val="985A45"/>
                          </a:solidFill>
                          <a:latin typeface="Lato 1"/>
                          <a:ea typeface="Lato 1"/>
                          <a:cs typeface="Lato 1"/>
                          <a:sym typeface="Lato 1"/>
                        </a:rPr>
                        <a:t>  Mean Squared Error (MSE) = 0.2518</a:t>
                      </a:r>
                    </a:p>
                    <a:p>
                      <a:pPr algn="l">
                        <a:lnSpc>
                          <a:spcPts val="3639"/>
                        </a:lnSpc>
                      </a:pPr>
                      <a:r>
                        <a:rPr lang="en-US" sz="2599">
                          <a:solidFill>
                            <a:srgbClr val="985A45"/>
                          </a:solidFill>
                          <a:latin typeface="Lato 1"/>
                          <a:ea typeface="Lato 1"/>
                          <a:cs typeface="Lato 1"/>
                          <a:sym typeface="Lato 1"/>
                        </a:rPr>
                        <a:t>  Mean Absolute Error (MAE) = 0.3413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63.80</a:t>
                      </a:r>
                      <a:endParaRPr lang="en-US" sz="1100"/>
                    </a:p>
                    <a:p>
                      <a:pPr algn="l">
                        <a:lnSpc>
                          <a:spcPts val="3639"/>
                        </a:lnSpc>
                      </a:pPr>
                      <a:r>
                        <a:rPr lang="en-US" sz="2599">
                          <a:solidFill>
                            <a:srgbClr val="985A45"/>
                          </a:solidFill>
                          <a:latin typeface="Lato 1"/>
                          <a:ea typeface="Lato 1"/>
                          <a:cs typeface="Lato 1"/>
                          <a:sym typeface="Lato 1"/>
                        </a:rPr>
                        <a:t>  Mean Squared Error (MSE) = 0.2608</a:t>
                      </a:r>
                    </a:p>
                    <a:p>
                      <a:pPr algn="l">
                        <a:lnSpc>
                          <a:spcPts val="3639"/>
                        </a:lnSpc>
                      </a:pPr>
                      <a:r>
                        <a:rPr lang="en-US" sz="2599">
                          <a:solidFill>
                            <a:srgbClr val="985A45"/>
                          </a:solidFill>
                          <a:latin typeface="Lato 1"/>
                          <a:ea typeface="Lato 1"/>
                          <a:cs typeface="Lato 1"/>
                          <a:sym typeface="Lato 1"/>
                        </a:rPr>
                        <a:t>  Mean Absolute Error (MAE) = 0.3412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49688">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Mexico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83.23</a:t>
                      </a:r>
                      <a:endParaRPr lang="en-US" sz="1100"/>
                    </a:p>
                    <a:p>
                      <a:pPr algn="l">
                        <a:lnSpc>
                          <a:spcPts val="3639"/>
                        </a:lnSpc>
                      </a:pPr>
                      <a:r>
                        <a:rPr lang="en-US" sz="2599">
                          <a:solidFill>
                            <a:srgbClr val="985A45"/>
                          </a:solidFill>
                          <a:latin typeface="Lato 1"/>
                          <a:ea typeface="Lato 1"/>
                          <a:cs typeface="Lato 1"/>
                          <a:sym typeface="Lato 1"/>
                        </a:rPr>
                        <a:t>  Mean Squared Error (MSE) = 0.1985</a:t>
                      </a:r>
                    </a:p>
                    <a:p>
                      <a:pPr algn="l">
                        <a:lnSpc>
                          <a:spcPts val="3639"/>
                        </a:lnSpc>
                      </a:pPr>
                      <a:r>
                        <a:rPr lang="en-US" sz="2599">
                          <a:solidFill>
                            <a:srgbClr val="985A45"/>
                          </a:solidFill>
                          <a:latin typeface="Lato 1"/>
                          <a:ea typeface="Lato 1"/>
                          <a:cs typeface="Lato 1"/>
                          <a:sym typeface="Lato 1"/>
                        </a:rPr>
                        <a:t>  Mean Absolute Error (MAE) = 0.2639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985A45"/>
                          </a:solidFill>
                          <a:latin typeface="Lato 1"/>
                          <a:ea typeface="Lato 1"/>
                          <a:cs typeface="Lato 1"/>
                          <a:sym typeface="Lato 1"/>
                        </a:rPr>
                        <a:t>  R² Score       = 79.95</a:t>
                      </a:r>
                      <a:endParaRPr lang="en-US" sz="1100"/>
                    </a:p>
                    <a:p>
                      <a:pPr algn="l">
                        <a:lnSpc>
                          <a:spcPts val="3639"/>
                        </a:lnSpc>
                      </a:pPr>
                      <a:r>
                        <a:rPr lang="en-US" sz="2599">
                          <a:solidFill>
                            <a:srgbClr val="985A45"/>
                          </a:solidFill>
                          <a:latin typeface="Lato 1"/>
                          <a:ea typeface="Lato 1"/>
                          <a:cs typeface="Lato 1"/>
                          <a:sym typeface="Lato 1"/>
                        </a:rPr>
                        <a:t>  Mean Squared Error (MSE) = 0.2374</a:t>
                      </a:r>
                    </a:p>
                    <a:p>
                      <a:pPr algn="l">
                        <a:lnSpc>
                          <a:spcPts val="3639"/>
                        </a:lnSpc>
                      </a:pPr>
                      <a:r>
                        <a:rPr lang="en-US" sz="2599">
                          <a:solidFill>
                            <a:srgbClr val="985A45"/>
                          </a:solidFill>
                          <a:latin typeface="Lato 1"/>
                          <a:ea typeface="Lato 1"/>
                          <a:cs typeface="Lato 1"/>
                          <a:sym typeface="Lato 1"/>
                        </a:rPr>
                        <a:t>  Mean Absolute Error (MAE) = 0.3046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alphaModFix amt="68000"/>
            </a:blip>
            <a:stretch>
              <a:fillRect l="0" t="0" r="0" b="0"/>
            </a:stretch>
          </a:blipFill>
        </p:spPr>
      </p:sp>
      <p:sp>
        <p:nvSpPr>
          <p:cNvPr name="Freeform 3" id="3"/>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4" id="4"/>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360540" y="1248094"/>
          <a:ext cx="15566920" cy="7391976"/>
        </p:xfrm>
        <a:graphic>
          <a:graphicData uri="http://schemas.openxmlformats.org/drawingml/2006/table">
            <a:tbl>
              <a:tblPr/>
              <a:tblGrid>
                <a:gridCol w="2522395"/>
                <a:gridCol w="6284879"/>
                <a:gridCol w="6759645"/>
              </a:tblGrid>
              <a:tr h="1235485">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Country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BiLSTM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5179"/>
                        </a:lnSpc>
                        <a:defRPr/>
                      </a:pPr>
                      <a:r>
                        <a:rPr lang="en-US" sz="3699" b="true">
                          <a:solidFill>
                            <a:srgbClr val="0F6F40"/>
                          </a:solidFill>
                          <a:latin typeface="Lato 1 Bold"/>
                          <a:ea typeface="Lato 1 Bold"/>
                          <a:cs typeface="Lato 1 Bold"/>
                          <a:sym typeface="Lato 1 Bold"/>
                        </a:rPr>
                        <a:t>  LSTM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52163">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South Africa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80.23</a:t>
                      </a:r>
                      <a:endParaRPr lang="en-US" sz="1100"/>
                    </a:p>
                    <a:p>
                      <a:pPr algn="l">
                        <a:lnSpc>
                          <a:spcPts val="4185"/>
                        </a:lnSpc>
                      </a:pPr>
                      <a:r>
                        <a:rPr lang="en-US" sz="2599">
                          <a:solidFill>
                            <a:srgbClr val="985A45"/>
                          </a:solidFill>
                          <a:latin typeface="Lato 1"/>
                          <a:ea typeface="Lato 1"/>
                          <a:cs typeface="Lato 1"/>
                          <a:sym typeface="Lato 1"/>
                        </a:rPr>
                        <a:t>  Mean Squared Error (MSE) = 0.4543</a:t>
                      </a:r>
                    </a:p>
                    <a:p>
                      <a:pPr algn="l">
                        <a:lnSpc>
                          <a:spcPts val="4185"/>
                        </a:lnSpc>
                      </a:pPr>
                      <a:r>
                        <a:rPr lang="en-US" sz="2599">
                          <a:solidFill>
                            <a:srgbClr val="985A45"/>
                          </a:solidFill>
                          <a:latin typeface="Lato 1"/>
                          <a:ea typeface="Lato 1"/>
                          <a:cs typeface="Lato 1"/>
                          <a:sym typeface="Lato 1"/>
                        </a:rPr>
                        <a:t>  Mean Absolute Error (MAE) = 0.4489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81.80</a:t>
                      </a:r>
                      <a:endParaRPr lang="en-US" sz="1100"/>
                    </a:p>
                    <a:p>
                      <a:pPr algn="l">
                        <a:lnSpc>
                          <a:spcPts val="4185"/>
                        </a:lnSpc>
                      </a:pPr>
                      <a:r>
                        <a:rPr lang="en-US" sz="2599">
                          <a:solidFill>
                            <a:srgbClr val="985A45"/>
                          </a:solidFill>
                          <a:latin typeface="Lato 1"/>
                          <a:ea typeface="Lato 1"/>
                          <a:cs typeface="Lato 1"/>
                          <a:sym typeface="Lato 1"/>
                        </a:rPr>
                        <a:t>  Mean Squared Error (MSE) = 0.4184</a:t>
                      </a:r>
                    </a:p>
                    <a:p>
                      <a:pPr algn="l">
                        <a:lnSpc>
                          <a:spcPts val="4185"/>
                        </a:lnSpc>
                      </a:pPr>
                      <a:r>
                        <a:rPr lang="en-US" sz="2599">
                          <a:solidFill>
                            <a:srgbClr val="985A45"/>
                          </a:solidFill>
                          <a:latin typeface="Lato 1"/>
                          <a:ea typeface="Lato 1"/>
                          <a:cs typeface="Lato 1"/>
                          <a:sym typeface="Lato 1"/>
                        </a:rPr>
                        <a:t>  Mean Absolute Error (MAE) = 0.4485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52163">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Ukraine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66.34</a:t>
                      </a:r>
                      <a:endParaRPr lang="en-US" sz="1100"/>
                    </a:p>
                    <a:p>
                      <a:pPr algn="l">
                        <a:lnSpc>
                          <a:spcPts val="4185"/>
                        </a:lnSpc>
                      </a:pPr>
                      <a:r>
                        <a:rPr lang="en-US" sz="2599">
                          <a:solidFill>
                            <a:srgbClr val="985A45"/>
                          </a:solidFill>
                          <a:latin typeface="Lato 1"/>
                          <a:ea typeface="Lato 1"/>
                          <a:cs typeface="Lato 1"/>
                          <a:sym typeface="Lato 1"/>
                        </a:rPr>
                        <a:t>  Mean Squared Error (MSE) = 0.4148</a:t>
                      </a:r>
                    </a:p>
                    <a:p>
                      <a:pPr algn="l">
                        <a:lnSpc>
                          <a:spcPts val="4185"/>
                        </a:lnSpc>
                      </a:pPr>
                      <a:r>
                        <a:rPr lang="en-US" sz="2599">
                          <a:solidFill>
                            <a:srgbClr val="985A45"/>
                          </a:solidFill>
                          <a:latin typeface="Lato 1"/>
                          <a:ea typeface="Lato 1"/>
                          <a:cs typeface="Lato 1"/>
                          <a:sym typeface="Lato 1"/>
                        </a:rPr>
                        <a:t>  Mean Absolute Error (MAE) = 0.4216</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59.25</a:t>
                      </a:r>
                      <a:endParaRPr lang="en-US" sz="1100"/>
                    </a:p>
                    <a:p>
                      <a:pPr algn="l">
                        <a:lnSpc>
                          <a:spcPts val="4185"/>
                        </a:lnSpc>
                      </a:pPr>
                      <a:r>
                        <a:rPr lang="en-US" sz="2599">
                          <a:solidFill>
                            <a:srgbClr val="985A45"/>
                          </a:solidFill>
                          <a:latin typeface="Lato 1"/>
                          <a:ea typeface="Lato 1"/>
                          <a:cs typeface="Lato 1"/>
                          <a:sym typeface="Lato 1"/>
                        </a:rPr>
                        <a:t>  Mean Squared Error (MSE) = 0.5021</a:t>
                      </a:r>
                    </a:p>
                    <a:p>
                      <a:pPr algn="l">
                        <a:lnSpc>
                          <a:spcPts val="4185"/>
                        </a:lnSpc>
                      </a:pPr>
                      <a:r>
                        <a:rPr lang="en-US" sz="2599">
                          <a:solidFill>
                            <a:srgbClr val="985A45"/>
                          </a:solidFill>
                          <a:latin typeface="Lato 1"/>
                          <a:ea typeface="Lato 1"/>
                          <a:cs typeface="Lato 1"/>
                          <a:sym typeface="Lato 1"/>
                        </a:rPr>
                        <a:t>  Mean Absolute Error (MAE) = 0.5052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52163">
                <a:tc>
                  <a:txBody>
                    <a:bodyPr anchor="t" rtlCol="false"/>
                    <a:lstStyle/>
                    <a:p>
                      <a:pPr algn="l">
                        <a:lnSpc>
                          <a:spcPts val="4759"/>
                        </a:lnSpc>
                        <a:defRPr/>
                      </a:pPr>
                      <a:r>
                        <a:rPr lang="en-US" sz="3399" b="true">
                          <a:solidFill>
                            <a:srgbClr val="0F6F40"/>
                          </a:solidFill>
                          <a:latin typeface="Lato 1 Bold"/>
                          <a:ea typeface="Lato 1 Bold"/>
                          <a:cs typeface="Lato 1 Bold"/>
                          <a:sym typeface="Lato 1 Bold"/>
                        </a:rPr>
                        <a:t>  USA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73.25</a:t>
                      </a:r>
                      <a:endParaRPr lang="en-US" sz="1100"/>
                    </a:p>
                    <a:p>
                      <a:pPr algn="l">
                        <a:lnSpc>
                          <a:spcPts val="4185"/>
                        </a:lnSpc>
                      </a:pPr>
                      <a:r>
                        <a:rPr lang="en-US" sz="2599">
                          <a:solidFill>
                            <a:srgbClr val="985A45"/>
                          </a:solidFill>
                          <a:latin typeface="Lato 1"/>
                          <a:ea typeface="Lato 1"/>
                          <a:cs typeface="Lato 1"/>
                          <a:sym typeface="Lato 1"/>
                        </a:rPr>
                        <a:t>  Mean Squared Error (MSE) = 2.1696</a:t>
                      </a:r>
                    </a:p>
                    <a:p>
                      <a:pPr algn="l">
                        <a:lnSpc>
                          <a:spcPts val="4185"/>
                        </a:lnSpc>
                      </a:pPr>
                      <a:r>
                        <a:rPr lang="en-US" sz="2599">
                          <a:solidFill>
                            <a:srgbClr val="985A45"/>
                          </a:solidFill>
                          <a:latin typeface="Lato 1"/>
                          <a:ea typeface="Lato 1"/>
                          <a:cs typeface="Lato 1"/>
                          <a:sym typeface="Lato 1"/>
                        </a:rPr>
                        <a:t>  Mean Absolute Error (MAE) = 1.0488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85"/>
                        </a:lnSpc>
                        <a:defRPr/>
                      </a:pPr>
                      <a:r>
                        <a:rPr lang="en-US" sz="2599">
                          <a:solidFill>
                            <a:srgbClr val="985A45"/>
                          </a:solidFill>
                          <a:latin typeface="Lato 1"/>
                          <a:ea typeface="Lato 1"/>
                          <a:cs typeface="Lato 1"/>
                          <a:sym typeface="Lato 1"/>
                        </a:rPr>
                        <a:t>  R² Score       = 61.40</a:t>
                      </a:r>
                      <a:endParaRPr lang="en-US" sz="1100"/>
                    </a:p>
                    <a:p>
                      <a:pPr algn="l">
                        <a:lnSpc>
                          <a:spcPts val="4185"/>
                        </a:lnSpc>
                      </a:pPr>
                      <a:r>
                        <a:rPr lang="en-US" sz="2599">
                          <a:solidFill>
                            <a:srgbClr val="985A45"/>
                          </a:solidFill>
                          <a:latin typeface="Lato 1"/>
                          <a:ea typeface="Lato 1"/>
                          <a:cs typeface="Lato 1"/>
                          <a:sym typeface="Lato 1"/>
                        </a:rPr>
                        <a:t>  Mean Squared Error (MSE) = 3.1311</a:t>
                      </a:r>
                    </a:p>
                    <a:p>
                      <a:pPr algn="l">
                        <a:lnSpc>
                          <a:spcPts val="4185"/>
                        </a:lnSpc>
                      </a:pPr>
                      <a:r>
                        <a:rPr lang="en-US" sz="2599">
                          <a:solidFill>
                            <a:srgbClr val="985A45"/>
                          </a:solidFill>
                          <a:latin typeface="Lato 1"/>
                          <a:ea typeface="Lato 1"/>
                          <a:cs typeface="Lato 1"/>
                          <a:sym typeface="Lato 1"/>
                        </a:rPr>
                        <a:t>  Mean Absolute Error (MAE) = 1.3525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219" y="3472927"/>
            <a:ext cx="17629562" cy="3695835"/>
            <a:chOff x="0" y="0"/>
            <a:chExt cx="23506082" cy="4927780"/>
          </a:xfrm>
        </p:grpSpPr>
        <p:sp>
          <p:nvSpPr>
            <p:cNvPr name="Freeform 3" id="3"/>
            <p:cNvSpPr/>
            <p:nvPr/>
          </p:nvSpPr>
          <p:spPr>
            <a:xfrm flipH="false" flipV="false" rot="-5400000">
              <a:off x="14533628" y="661882"/>
              <a:ext cx="1163719" cy="2390519"/>
            </a:xfrm>
            <a:custGeom>
              <a:avLst/>
              <a:gdLst/>
              <a:ahLst/>
              <a:cxnLst/>
              <a:rect r="r" b="b" t="t" l="l"/>
              <a:pathLst>
                <a:path h="2390519" w="1163719">
                  <a:moveTo>
                    <a:pt x="0" y="0"/>
                  </a:moveTo>
                  <a:lnTo>
                    <a:pt x="1163719" y="0"/>
                  </a:lnTo>
                  <a:lnTo>
                    <a:pt x="1163719" y="2390519"/>
                  </a:lnTo>
                  <a:lnTo>
                    <a:pt x="0" y="2390519"/>
                  </a:lnTo>
                  <a:lnTo>
                    <a:pt x="0" y="0"/>
                  </a:lnTo>
                  <a:close/>
                </a:path>
              </a:pathLst>
            </a:custGeom>
            <a:blipFill>
              <a:blip r:embed="rId2">
                <a:extLst>
                  <a:ext uri="{96DAC541-7B7A-43D3-8B79-37D633B846F1}">
                    <asvg:svgBlip xmlns:asvg="http://schemas.microsoft.com/office/drawing/2016/SVG/main" r:embed="rId3"/>
                  </a:ext>
                </a:extLst>
              </a:blip>
              <a:stretch>
                <a:fillRect l="-105420" t="0" r="0" b="0"/>
              </a:stretch>
            </a:blipFill>
            <a:ln cap="sq">
              <a:noFill/>
              <a:prstDash val="solid"/>
              <a:miter/>
            </a:ln>
          </p:spPr>
        </p:sp>
        <p:sp>
          <p:nvSpPr>
            <p:cNvPr name="Freeform 4" id="4"/>
            <p:cNvSpPr/>
            <p:nvPr/>
          </p:nvSpPr>
          <p:spPr>
            <a:xfrm flipH="false" flipV="false" rot="-5400000">
              <a:off x="14027736" y="1383973"/>
              <a:ext cx="2110056" cy="2110056"/>
            </a:xfrm>
            <a:custGeom>
              <a:avLst/>
              <a:gdLst/>
              <a:ahLst/>
              <a:cxnLst/>
              <a:rect r="r" b="b" t="t" l="l"/>
              <a:pathLst>
                <a:path h="2110056" w="2110056">
                  <a:moveTo>
                    <a:pt x="0" y="0"/>
                  </a:moveTo>
                  <a:lnTo>
                    <a:pt x="2110056" y="0"/>
                  </a:lnTo>
                  <a:lnTo>
                    <a:pt x="2110056" y="2110056"/>
                  </a:lnTo>
                  <a:lnTo>
                    <a:pt x="0" y="2110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4568739" y="1907294"/>
              <a:ext cx="1026383" cy="1028252"/>
            </a:xfrm>
            <a:custGeom>
              <a:avLst/>
              <a:gdLst/>
              <a:ahLst/>
              <a:cxnLst/>
              <a:rect r="r" b="b" t="t" l="l"/>
              <a:pathLst>
                <a:path h="1028252" w="1026383">
                  <a:moveTo>
                    <a:pt x="0" y="0"/>
                  </a:moveTo>
                  <a:lnTo>
                    <a:pt x="1026383" y="0"/>
                  </a:lnTo>
                  <a:lnTo>
                    <a:pt x="1026383" y="1028253"/>
                  </a:lnTo>
                  <a:lnTo>
                    <a:pt x="0" y="1028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5400000">
              <a:off x="601977" y="703202"/>
              <a:ext cx="1142048" cy="2346003"/>
            </a:xfrm>
            <a:custGeom>
              <a:avLst/>
              <a:gdLst/>
              <a:ahLst/>
              <a:cxnLst/>
              <a:rect r="r" b="b" t="t" l="l"/>
              <a:pathLst>
                <a:path h="2346003" w="1142048">
                  <a:moveTo>
                    <a:pt x="0" y="0"/>
                  </a:moveTo>
                  <a:lnTo>
                    <a:pt x="1142048" y="0"/>
                  </a:lnTo>
                  <a:lnTo>
                    <a:pt x="1142048" y="2346002"/>
                  </a:lnTo>
                  <a:lnTo>
                    <a:pt x="0" y="2346002"/>
                  </a:lnTo>
                  <a:lnTo>
                    <a:pt x="0" y="0"/>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7" id="7"/>
            <p:cNvSpPr/>
            <p:nvPr/>
          </p:nvSpPr>
          <p:spPr>
            <a:xfrm flipH="false" flipV="false" rot="-5400000">
              <a:off x="105506" y="1411846"/>
              <a:ext cx="2138560" cy="2138560"/>
            </a:xfrm>
            <a:custGeom>
              <a:avLst/>
              <a:gdLst/>
              <a:ahLst/>
              <a:cxnLst/>
              <a:rect r="r" b="b" t="t" l="l"/>
              <a:pathLst>
                <a:path h="2138560" w="2138560">
                  <a:moveTo>
                    <a:pt x="0" y="0"/>
                  </a:moveTo>
                  <a:lnTo>
                    <a:pt x="2138559" y="0"/>
                  </a:lnTo>
                  <a:lnTo>
                    <a:pt x="2138559" y="2138559"/>
                  </a:lnTo>
                  <a:lnTo>
                    <a:pt x="0" y="2138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702663" y="1968568"/>
              <a:ext cx="944988" cy="967978"/>
            </a:xfrm>
            <a:custGeom>
              <a:avLst/>
              <a:gdLst/>
              <a:ahLst/>
              <a:cxnLst/>
              <a:rect r="r" b="b" t="t" l="l"/>
              <a:pathLst>
                <a:path h="967978" w="944988">
                  <a:moveTo>
                    <a:pt x="0" y="0"/>
                  </a:moveTo>
                  <a:lnTo>
                    <a:pt x="944988" y="0"/>
                  </a:lnTo>
                  <a:lnTo>
                    <a:pt x="944988" y="967978"/>
                  </a:lnTo>
                  <a:lnTo>
                    <a:pt x="0" y="9679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true" flipV="true" rot="-5400000">
              <a:off x="2933559" y="1819208"/>
              <a:ext cx="1163380" cy="2389823"/>
            </a:xfrm>
            <a:custGeom>
              <a:avLst/>
              <a:gdLst/>
              <a:ahLst/>
              <a:cxnLst/>
              <a:rect r="r" b="b" t="t" l="l"/>
              <a:pathLst>
                <a:path h="2389823" w="1163380">
                  <a:moveTo>
                    <a:pt x="1163379" y="2389822"/>
                  </a:moveTo>
                  <a:lnTo>
                    <a:pt x="0" y="2389822"/>
                  </a:lnTo>
                  <a:lnTo>
                    <a:pt x="0" y="0"/>
                  </a:lnTo>
                  <a:lnTo>
                    <a:pt x="1163379" y="0"/>
                  </a:lnTo>
                  <a:lnTo>
                    <a:pt x="1163379" y="2389822"/>
                  </a:lnTo>
                  <a:close/>
                </a:path>
              </a:pathLst>
            </a:custGeom>
            <a:blipFill>
              <a:blip r:embed="rId12">
                <a:extLst>
                  <a:ext uri="{96DAC541-7B7A-43D3-8B79-37D633B846F1}">
                    <asvg:svgBlip xmlns:asvg="http://schemas.microsoft.com/office/drawing/2016/SVG/main" r:embed="rId13"/>
                  </a:ext>
                </a:extLst>
              </a:blip>
              <a:stretch>
                <a:fillRect l="-105420" t="0" r="0" b="0"/>
              </a:stretch>
            </a:blipFill>
          </p:spPr>
        </p:sp>
        <p:sp>
          <p:nvSpPr>
            <p:cNvPr name="Freeform 10" id="10"/>
            <p:cNvSpPr/>
            <p:nvPr/>
          </p:nvSpPr>
          <p:spPr>
            <a:xfrm flipH="false" flipV="false" rot="-5400000">
              <a:off x="2460528" y="1377708"/>
              <a:ext cx="2109442" cy="2109442"/>
            </a:xfrm>
            <a:custGeom>
              <a:avLst/>
              <a:gdLst/>
              <a:ahLst/>
              <a:cxnLst/>
              <a:rect r="r" b="b" t="t" l="l"/>
              <a:pathLst>
                <a:path h="2109442" w="2109442">
                  <a:moveTo>
                    <a:pt x="0" y="0"/>
                  </a:moveTo>
                  <a:lnTo>
                    <a:pt x="2109441" y="0"/>
                  </a:lnTo>
                  <a:lnTo>
                    <a:pt x="2109441" y="2109442"/>
                  </a:lnTo>
                  <a:lnTo>
                    <a:pt x="0" y="2109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2934381" y="1895058"/>
              <a:ext cx="1283274" cy="1074742"/>
            </a:xfrm>
            <a:custGeom>
              <a:avLst/>
              <a:gdLst/>
              <a:ahLst/>
              <a:cxnLst/>
              <a:rect r="r" b="b" t="t" l="l"/>
              <a:pathLst>
                <a:path h="1074742" w="1283274">
                  <a:moveTo>
                    <a:pt x="0" y="0"/>
                  </a:moveTo>
                  <a:lnTo>
                    <a:pt x="1283275" y="0"/>
                  </a:lnTo>
                  <a:lnTo>
                    <a:pt x="1283275" y="1074742"/>
                  </a:lnTo>
                  <a:lnTo>
                    <a:pt x="0" y="10747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5400000">
              <a:off x="5298161" y="638673"/>
              <a:ext cx="1179397" cy="2422724"/>
            </a:xfrm>
            <a:custGeom>
              <a:avLst/>
              <a:gdLst/>
              <a:ahLst/>
              <a:cxnLst/>
              <a:rect r="r" b="b" t="t" l="l"/>
              <a:pathLst>
                <a:path h="2422724" w="1179397">
                  <a:moveTo>
                    <a:pt x="0" y="0"/>
                  </a:moveTo>
                  <a:lnTo>
                    <a:pt x="1179397" y="0"/>
                  </a:lnTo>
                  <a:lnTo>
                    <a:pt x="1179397" y="2422724"/>
                  </a:lnTo>
                  <a:lnTo>
                    <a:pt x="0" y="2422724"/>
                  </a:lnTo>
                  <a:lnTo>
                    <a:pt x="0" y="0"/>
                  </a:lnTo>
                  <a:close/>
                </a:path>
              </a:pathLst>
            </a:custGeom>
            <a:blipFill>
              <a:blip r:embed="rId16">
                <a:extLst>
                  <a:ext uri="{96DAC541-7B7A-43D3-8B79-37D633B846F1}">
                    <asvg:svgBlip xmlns:asvg="http://schemas.microsoft.com/office/drawing/2016/SVG/main" r:embed="rId17"/>
                  </a:ext>
                </a:extLst>
              </a:blip>
              <a:stretch>
                <a:fillRect l="-105420" t="0" r="0" b="0"/>
              </a:stretch>
            </a:blipFill>
            <a:ln cap="sq">
              <a:noFill/>
              <a:prstDash val="solid"/>
              <a:miter/>
            </a:ln>
          </p:spPr>
        </p:sp>
        <p:sp>
          <p:nvSpPr>
            <p:cNvPr name="Freeform 13" id="13"/>
            <p:cNvSpPr/>
            <p:nvPr/>
          </p:nvSpPr>
          <p:spPr>
            <a:xfrm flipH="false" flipV="false" rot="-5400000">
              <a:off x="4785453" y="1370492"/>
              <a:ext cx="2138483" cy="2138483"/>
            </a:xfrm>
            <a:custGeom>
              <a:avLst/>
              <a:gdLst/>
              <a:ahLst/>
              <a:cxnLst/>
              <a:rect r="r" b="b" t="t" l="l"/>
              <a:pathLst>
                <a:path h="2138483" w="2138483">
                  <a:moveTo>
                    <a:pt x="0" y="0"/>
                  </a:moveTo>
                  <a:lnTo>
                    <a:pt x="2138483" y="0"/>
                  </a:lnTo>
                  <a:lnTo>
                    <a:pt x="2138483" y="2138483"/>
                  </a:lnTo>
                  <a:lnTo>
                    <a:pt x="0" y="2138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0">
              <a:off x="5319491" y="1850263"/>
              <a:ext cx="1117879" cy="1229667"/>
            </a:xfrm>
            <a:custGeom>
              <a:avLst/>
              <a:gdLst/>
              <a:ahLst/>
              <a:cxnLst/>
              <a:rect r="r" b="b" t="t" l="l"/>
              <a:pathLst>
                <a:path h="1229667" w="1117879">
                  <a:moveTo>
                    <a:pt x="0" y="0"/>
                  </a:moveTo>
                  <a:lnTo>
                    <a:pt x="1117879" y="0"/>
                  </a:lnTo>
                  <a:lnTo>
                    <a:pt x="1117879" y="1229667"/>
                  </a:lnTo>
                  <a:lnTo>
                    <a:pt x="0" y="12296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true" flipV="true" rot="-5400000">
              <a:off x="7658898" y="1839189"/>
              <a:ext cx="1128558" cy="2318291"/>
            </a:xfrm>
            <a:custGeom>
              <a:avLst/>
              <a:gdLst/>
              <a:ahLst/>
              <a:cxnLst/>
              <a:rect r="r" b="b" t="t" l="l"/>
              <a:pathLst>
                <a:path h="2318291" w="1128558">
                  <a:moveTo>
                    <a:pt x="1128558" y="2318291"/>
                  </a:moveTo>
                  <a:lnTo>
                    <a:pt x="0" y="2318291"/>
                  </a:lnTo>
                  <a:lnTo>
                    <a:pt x="0" y="0"/>
                  </a:lnTo>
                  <a:lnTo>
                    <a:pt x="1128558" y="0"/>
                  </a:lnTo>
                  <a:lnTo>
                    <a:pt x="1128558" y="2318291"/>
                  </a:lnTo>
                  <a:close/>
                </a:path>
              </a:pathLst>
            </a:custGeom>
            <a:blipFill>
              <a:blip r:embed="rId20">
                <a:extLst>
                  <a:ext uri="{96DAC541-7B7A-43D3-8B79-37D633B846F1}">
                    <asvg:svgBlip xmlns:asvg="http://schemas.microsoft.com/office/drawing/2016/SVG/main" r:embed="rId21"/>
                  </a:ext>
                </a:extLst>
              </a:blip>
              <a:stretch>
                <a:fillRect l="-105420" t="0" r="0" b="0"/>
              </a:stretch>
            </a:blipFill>
            <a:ln cap="sq">
              <a:noFill/>
              <a:prstDash val="solid"/>
              <a:miter/>
            </a:ln>
          </p:spPr>
        </p:sp>
        <p:sp>
          <p:nvSpPr>
            <p:cNvPr name="Freeform 16" id="16"/>
            <p:cNvSpPr/>
            <p:nvPr/>
          </p:nvSpPr>
          <p:spPr>
            <a:xfrm flipH="false" flipV="false" rot="-5400000">
              <a:off x="7200026" y="1410904"/>
              <a:ext cx="2046303" cy="2046303"/>
            </a:xfrm>
            <a:custGeom>
              <a:avLst/>
              <a:gdLst/>
              <a:ahLst/>
              <a:cxnLst/>
              <a:rect r="r" b="b" t="t" l="l"/>
              <a:pathLst>
                <a:path h="2046303" w="2046303">
                  <a:moveTo>
                    <a:pt x="0" y="0"/>
                  </a:moveTo>
                  <a:lnTo>
                    <a:pt x="2046303" y="0"/>
                  </a:lnTo>
                  <a:lnTo>
                    <a:pt x="2046303" y="2046303"/>
                  </a:lnTo>
                  <a:lnTo>
                    <a:pt x="0" y="2046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7" id="17"/>
            <p:cNvSpPr/>
            <p:nvPr/>
          </p:nvSpPr>
          <p:spPr>
            <a:xfrm flipH="false" flipV="false" rot="0">
              <a:off x="7464772" y="1869678"/>
              <a:ext cx="1615523" cy="980165"/>
            </a:xfrm>
            <a:custGeom>
              <a:avLst/>
              <a:gdLst/>
              <a:ahLst/>
              <a:cxnLst/>
              <a:rect r="r" b="b" t="t" l="l"/>
              <a:pathLst>
                <a:path h="980165" w="1615523">
                  <a:moveTo>
                    <a:pt x="0" y="0"/>
                  </a:moveTo>
                  <a:lnTo>
                    <a:pt x="1615523" y="0"/>
                  </a:lnTo>
                  <a:lnTo>
                    <a:pt x="1615523" y="980166"/>
                  </a:lnTo>
                  <a:lnTo>
                    <a:pt x="0" y="9801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5400000">
              <a:off x="9935943" y="711005"/>
              <a:ext cx="1131250" cy="2323821"/>
            </a:xfrm>
            <a:custGeom>
              <a:avLst/>
              <a:gdLst/>
              <a:ahLst/>
              <a:cxnLst/>
              <a:rect r="r" b="b" t="t" l="l"/>
              <a:pathLst>
                <a:path h="2323821" w="1131250">
                  <a:moveTo>
                    <a:pt x="0" y="0"/>
                  </a:moveTo>
                  <a:lnTo>
                    <a:pt x="1131250" y="0"/>
                  </a:lnTo>
                  <a:lnTo>
                    <a:pt x="1131250" y="2323821"/>
                  </a:lnTo>
                  <a:lnTo>
                    <a:pt x="0" y="2323821"/>
                  </a:lnTo>
                  <a:lnTo>
                    <a:pt x="0" y="0"/>
                  </a:lnTo>
                  <a:close/>
                </a:path>
              </a:pathLst>
            </a:custGeom>
            <a:blipFill>
              <a:blip r:embed="rId24">
                <a:extLst>
                  <a:ext uri="{96DAC541-7B7A-43D3-8B79-37D633B846F1}">
                    <asvg:svgBlip xmlns:asvg="http://schemas.microsoft.com/office/drawing/2016/SVG/main" r:embed="rId25"/>
                  </a:ext>
                </a:extLst>
              </a:blip>
              <a:stretch>
                <a:fillRect l="-105420" t="0" r="0" b="0"/>
              </a:stretch>
            </a:blipFill>
            <a:ln cap="sq">
              <a:noFill/>
              <a:prstDash val="solid"/>
              <a:miter/>
            </a:ln>
          </p:spPr>
        </p:sp>
        <p:sp>
          <p:nvSpPr>
            <p:cNvPr name="Freeform 19" id="19"/>
            <p:cNvSpPr/>
            <p:nvPr/>
          </p:nvSpPr>
          <p:spPr>
            <a:xfrm flipH="false" flipV="false" rot="-5400000">
              <a:off x="9444165" y="1412949"/>
              <a:ext cx="2051184" cy="2051184"/>
            </a:xfrm>
            <a:custGeom>
              <a:avLst/>
              <a:gdLst/>
              <a:ahLst/>
              <a:cxnLst/>
              <a:rect r="r" b="b" t="t" l="l"/>
              <a:pathLst>
                <a:path h="2051184" w="2051184">
                  <a:moveTo>
                    <a:pt x="0" y="0"/>
                  </a:moveTo>
                  <a:lnTo>
                    <a:pt x="2051184" y="0"/>
                  </a:lnTo>
                  <a:lnTo>
                    <a:pt x="2051184" y="2051184"/>
                  </a:lnTo>
                  <a:lnTo>
                    <a:pt x="0" y="2051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0" id="20"/>
            <p:cNvSpPr/>
            <p:nvPr/>
          </p:nvSpPr>
          <p:spPr>
            <a:xfrm flipH="false" flipV="false" rot="0">
              <a:off x="9907860" y="1892899"/>
              <a:ext cx="1112740" cy="1057103"/>
            </a:xfrm>
            <a:custGeom>
              <a:avLst/>
              <a:gdLst/>
              <a:ahLst/>
              <a:cxnLst/>
              <a:rect r="r" b="b" t="t" l="l"/>
              <a:pathLst>
                <a:path h="1057103" w="1112740">
                  <a:moveTo>
                    <a:pt x="0" y="0"/>
                  </a:moveTo>
                  <a:lnTo>
                    <a:pt x="1112740" y="0"/>
                  </a:lnTo>
                  <a:lnTo>
                    <a:pt x="1112740" y="1057103"/>
                  </a:lnTo>
                  <a:lnTo>
                    <a:pt x="0" y="105710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true" flipV="true" rot="-5400000">
              <a:off x="12236992" y="1840210"/>
              <a:ext cx="1131250" cy="2323821"/>
            </a:xfrm>
            <a:custGeom>
              <a:avLst/>
              <a:gdLst/>
              <a:ahLst/>
              <a:cxnLst/>
              <a:rect r="r" b="b" t="t" l="l"/>
              <a:pathLst>
                <a:path h="2323821" w="1131250">
                  <a:moveTo>
                    <a:pt x="1131250" y="2323822"/>
                  </a:moveTo>
                  <a:lnTo>
                    <a:pt x="0" y="2323822"/>
                  </a:lnTo>
                  <a:lnTo>
                    <a:pt x="0" y="0"/>
                  </a:lnTo>
                  <a:lnTo>
                    <a:pt x="1131250" y="0"/>
                  </a:lnTo>
                  <a:lnTo>
                    <a:pt x="1131250" y="2323822"/>
                  </a:lnTo>
                  <a:close/>
                </a:path>
              </a:pathLst>
            </a:custGeom>
            <a:blipFill>
              <a:blip r:embed="rId28">
                <a:extLst>
                  <a:ext uri="{96DAC541-7B7A-43D3-8B79-37D633B846F1}">
                    <asvg:svgBlip xmlns:asvg="http://schemas.microsoft.com/office/drawing/2016/SVG/main" r:embed="rId29"/>
                  </a:ext>
                </a:extLst>
              </a:blip>
              <a:stretch>
                <a:fillRect l="-105420" t="0" r="0" b="0"/>
              </a:stretch>
            </a:blipFill>
            <a:ln cap="sq">
              <a:noFill/>
              <a:prstDash val="solid"/>
              <a:miter/>
            </a:ln>
          </p:spPr>
        </p:sp>
        <p:sp>
          <p:nvSpPr>
            <p:cNvPr name="Freeform 22" id="22"/>
            <p:cNvSpPr/>
            <p:nvPr/>
          </p:nvSpPr>
          <p:spPr>
            <a:xfrm flipH="false" flipV="false" rot="-5400000">
              <a:off x="11777025" y="1410904"/>
              <a:ext cx="2051184" cy="2051184"/>
            </a:xfrm>
            <a:custGeom>
              <a:avLst/>
              <a:gdLst/>
              <a:ahLst/>
              <a:cxnLst/>
              <a:rect r="r" b="b" t="t" l="l"/>
              <a:pathLst>
                <a:path h="2051184" w="2051184">
                  <a:moveTo>
                    <a:pt x="0" y="0"/>
                  </a:moveTo>
                  <a:lnTo>
                    <a:pt x="2051184" y="0"/>
                  </a:lnTo>
                  <a:lnTo>
                    <a:pt x="2051184" y="2051184"/>
                  </a:lnTo>
                  <a:lnTo>
                    <a:pt x="0" y="2051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3" id="23"/>
            <p:cNvSpPr/>
            <p:nvPr/>
          </p:nvSpPr>
          <p:spPr>
            <a:xfrm flipH="false" flipV="false" rot="0">
              <a:off x="12192864" y="1840341"/>
              <a:ext cx="1158326" cy="1158326"/>
            </a:xfrm>
            <a:custGeom>
              <a:avLst/>
              <a:gdLst/>
              <a:ahLst/>
              <a:cxnLst/>
              <a:rect r="r" b="b" t="t" l="l"/>
              <a:pathLst>
                <a:path h="1158326" w="1158326">
                  <a:moveTo>
                    <a:pt x="0" y="0"/>
                  </a:moveTo>
                  <a:lnTo>
                    <a:pt x="1158326" y="0"/>
                  </a:lnTo>
                  <a:lnTo>
                    <a:pt x="1158326" y="1158326"/>
                  </a:lnTo>
                  <a:lnTo>
                    <a:pt x="0" y="115832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4" id="24"/>
            <p:cNvSpPr/>
            <p:nvPr/>
          </p:nvSpPr>
          <p:spPr>
            <a:xfrm flipH="true" flipV="true" rot="-5400000">
              <a:off x="16882641" y="1840381"/>
              <a:ext cx="1131700" cy="2324746"/>
            </a:xfrm>
            <a:custGeom>
              <a:avLst/>
              <a:gdLst/>
              <a:ahLst/>
              <a:cxnLst/>
              <a:rect r="r" b="b" t="t" l="l"/>
              <a:pathLst>
                <a:path h="2324746" w="1131700">
                  <a:moveTo>
                    <a:pt x="1131700" y="2324747"/>
                  </a:moveTo>
                  <a:lnTo>
                    <a:pt x="0" y="2324747"/>
                  </a:lnTo>
                  <a:lnTo>
                    <a:pt x="0" y="0"/>
                  </a:lnTo>
                  <a:lnTo>
                    <a:pt x="1131700" y="0"/>
                  </a:lnTo>
                  <a:lnTo>
                    <a:pt x="1131700" y="2324747"/>
                  </a:lnTo>
                  <a:close/>
                </a:path>
              </a:pathLst>
            </a:custGeom>
            <a:blipFill>
              <a:blip r:embed="rId12">
                <a:extLst>
                  <a:ext uri="{96DAC541-7B7A-43D3-8B79-37D633B846F1}">
                    <asvg:svgBlip xmlns:asvg="http://schemas.microsoft.com/office/drawing/2016/SVG/main" r:embed="rId13"/>
                  </a:ext>
                </a:extLst>
              </a:blip>
              <a:stretch>
                <a:fillRect l="-105420" t="0" r="0" b="0"/>
              </a:stretch>
            </a:blipFill>
          </p:spPr>
        </p:sp>
        <p:sp>
          <p:nvSpPr>
            <p:cNvPr name="Freeform 25" id="25"/>
            <p:cNvSpPr/>
            <p:nvPr/>
          </p:nvSpPr>
          <p:spPr>
            <a:xfrm flipH="false" flipV="false" rot="-5400000">
              <a:off x="16422491" y="1410904"/>
              <a:ext cx="2052000" cy="2052000"/>
            </a:xfrm>
            <a:custGeom>
              <a:avLst/>
              <a:gdLst/>
              <a:ahLst/>
              <a:cxnLst/>
              <a:rect r="r" b="b" t="t" l="l"/>
              <a:pathLst>
                <a:path h="2052000" w="2052000">
                  <a:moveTo>
                    <a:pt x="0" y="0"/>
                  </a:moveTo>
                  <a:lnTo>
                    <a:pt x="2052000" y="0"/>
                  </a:lnTo>
                  <a:lnTo>
                    <a:pt x="2052000" y="2052000"/>
                  </a:lnTo>
                  <a:lnTo>
                    <a:pt x="0" y="2052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6" id="26"/>
            <p:cNvSpPr/>
            <p:nvPr/>
          </p:nvSpPr>
          <p:spPr>
            <a:xfrm flipH="false" flipV="false" rot="0">
              <a:off x="16939476" y="1941172"/>
              <a:ext cx="1058127" cy="1058127"/>
            </a:xfrm>
            <a:custGeom>
              <a:avLst/>
              <a:gdLst/>
              <a:ahLst/>
              <a:cxnLst/>
              <a:rect r="r" b="b" t="t" l="l"/>
              <a:pathLst>
                <a:path h="1058127" w="1058127">
                  <a:moveTo>
                    <a:pt x="0" y="0"/>
                  </a:moveTo>
                  <a:lnTo>
                    <a:pt x="1058127" y="0"/>
                  </a:lnTo>
                  <a:lnTo>
                    <a:pt x="1058127" y="1058127"/>
                  </a:lnTo>
                  <a:lnTo>
                    <a:pt x="0" y="105812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7" id="27"/>
            <p:cNvSpPr/>
            <p:nvPr/>
          </p:nvSpPr>
          <p:spPr>
            <a:xfrm flipH="false" flipV="false" rot="-5400000">
              <a:off x="19170000" y="693543"/>
              <a:ext cx="1143046" cy="2348052"/>
            </a:xfrm>
            <a:custGeom>
              <a:avLst/>
              <a:gdLst/>
              <a:ahLst/>
              <a:cxnLst/>
              <a:rect r="r" b="b" t="t" l="l"/>
              <a:pathLst>
                <a:path h="2348052" w="1143046">
                  <a:moveTo>
                    <a:pt x="0" y="0"/>
                  </a:moveTo>
                  <a:lnTo>
                    <a:pt x="1143046" y="0"/>
                  </a:lnTo>
                  <a:lnTo>
                    <a:pt x="1143046" y="2348052"/>
                  </a:lnTo>
                  <a:lnTo>
                    <a:pt x="0" y="2348052"/>
                  </a:lnTo>
                  <a:lnTo>
                    <a:pt x="0" y="0"/>
                  </a:lnTo>
                  <a:close/>
                </a:path>
              </a:pathLst>
            </a:custGeom>
            <a:blipFill>
              <a:blip r:embed="rId16">
                <a:extLst>
                  <a:ext uri="{96DAC541-7B7A-43D3-8B79-37D633B846F1}">
                    <asvg:svgBlip xmlns:asvg="http://schemas.microsoft.com/office/drawing/2016/SVG/main" r:embed="rId17"/>
                  </a:ext>
                </a:extLst>
              </a:blip>
              <a:stretch>
                <a:fillRect l="-105420" t="0" r="0" b="0"/>
              </a:stretch>
            </a:blipFill>
            <a:ln cap="sq">
              <a:noFill/>
              <a:prstDash val="solid"/>
              <a:miter/>
            </a:ln>
          </p:spPr>
        </p:sp>
        <p:sp>
          <p:nvSpPr>
            <p:cNvPr name="Freeform 28" id="28"/>
            <p:cNvSpPr/>
            <p:nvPr/>
          </p:nvSpPr>
          <p:spPr>
            <a:xfrm flipH="false" flipV="false" rot="-5400000">
              <a:off x="18673095" y="1402806"/>
              <a:ext cx="2072572" cy="2072572"/>
            </a:xfrm>
            <a:custGeom>
              <a:avLst/>
              <a:gdLst/>
              <a:ahLst/>
              <a:cxnLst/>
              <a:rect r="r" b="b" t="t" l="l"/>
              <a:pathLst>
                <a:path h="2072572" w="2072572">
                  <a:moveTo>
                    <a:pt x="0" y="0"/>
                  </a:moveTo>
                  <a:lnTo>
                    <a:pt x="2072572" y="0"/>
                  </a:lnTo>
                  <a:lnTo>
                    <a:pt x="2072572" y="2072572"/>
                  </a:lnTo>
                  <a:lnTo>
                    <a:pt x="0" y="2072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9" id="29"/>
            <p:cNvSpPr/>
            <p:nvPr/>
          </p:nvSpPr>
          <p:spPr>
            <a:xfrm flipH="false" flipV="false" rot="0">
              <a:off x="19145444" y="1820849"/>
              <a:ext cx="1230264" cy="1156449"/>
            </a:xfrm>
            <a:custGeom>
              <a:avLst/>
              <a:gdLst/>
              <a:ahLst/>
              <a:cxnLst/>
              <a:rect r="r" b="b" t="t" l="l"/>
              <a:pathLst>
                <a:path h="1156449" w="1230264">
                  <a:moveTo>
                    <a:pt x="0" y="0"/>
                  </a:moveTo>
                  <a:lnTo>
                    <a:pt x="1230265" y="0"/>
                  </a:lnTo>
                  <a:lnTo>
                    <a:pt x="1230265" y="1156449"/>
                  </a:lnTo>
                  <a:lnTo>
                    <a:pt x="0" y="115644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0" id="30"/>
            <p:cNvSpPr/>
            <p:nvPr/>
          </p:nvSpPr>
          <p:spPr>
            <a:xfrm flipH="true" flipV="true" rot="-5400000">
              <a:off x="21478138" y="1734906"/>
              <a:ext cx="1132358" cy="2326096"/>
            </a:xfrm>
            <a:custGeom>
              <a:avLst/>
              <a:gdLst/>
              <a:ahLst/>
              <a:cxnLst/>
              <a:rect r="r" b="b" t="t" l="l"/>
              <a:pathLst>
                <a:path h="2326096" w="1132358">
                  <a:moveTo>
                    <a:pt x="1132358" y="2326096"/>
                  </a:moveTo>
                  <a:lnTo>
                    <a:pt x="0" y="2326096"/>
                  </a:lnTo>
                  <a:lnTo>
                    <a:pt x="0" y="0"/>
                  </a:lnTo>
                  <a:lnTo>
                    <a:pt x="1132358" y="0"/>
                  </a:lnTo>
                  <a:lnTo>
                    <a:pt x="1132358" y="2326096"/>
                  </a:lnTo>
                  <a:close/>
                </a:path>
              </a:pathLst>
            </a:custGeom>
            <a:blipFill>
              <a:blip r:embed="rId20">
                <a:extLst>
                  <a:ext uri="{96DAC541-7B7A-43D3-8B79-37D633B846F1}">
                    <asvg:svgBlip xmlns:asvg="http://schemas.microsoft.com/office/drawing/2016/SVG/main" r:embed="rId21"/>
                  </a:ext>
                </a:extLst>
              </a:blip>
              <a:stretch>
                <a:fillRect l="-105420" t="0" r="0" b="0"/>
              </a:stretch>
            </a:blipFill>
            <a:ln cap="sq">
              <a:noFill/>
              <a:prstDash val="solid"/>
              <a:miter/>
            </a:ln>
          </p:spPr>
        </p:sp>
        <p:sp>
          <p:nvSpPr>
            <p:cNvPr name="Freeform 31" id="31"/>
            <p:cNvSpPr/>
            <p:nvPr/>
          </p:nvSpPr>
          <p:spPr>
            <a:xfrm flipH="false" flipV="false" rot="-5400000">
              <a:off x="21017721" y="1305179"/>
              <a:ext cx="2053192" cy="2053192"/>
            </a:xfrm>
            <a:custGeom>
              <a:avLst/>
              <a:gdLst/>
              <a:ahLst/>
              <a:cxnLst/>
              <a:rect r="r" b="b" t="t" l="l"/>
              <a:pathLst>
                <a:path h="2053192" w="2053192">
                  <a:moveTo>
                    <a:pt x="0" y="0"/>
                  </a:moveTo>
                  <a:lnTo>
                    <a:pt x="2053192" y="0"/>
                  </a:lnTo>
                  <a:lnTo>
                    <a:pt x="2053192" y="2053192"/>
                  </a:lnTo>
                  <a:lnTo>
                    <a:pt x="0" y="2053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32" id="32"/>
            <p:cNvSpPr/>
            <p:nvPr/>
          </p:nvSpPr>
          <p:spPr>
            <a:xfrm flipH="false" flipV="false" rot="0">
              <a:off x="21594288" y="1628098"/>
              <a:ext cx="871902" cy="1417727"/>
            </a:xfrm>
            <a:custGeom>
              <a:avLst/>
              <a:gdLst/>
              <a:ahLst/>
              <a:cxnLst/>
              <a:rect r="r" b="b" t="t" l="l"/>
              <a:pathLst>
                <a:path h="1417727" w="871902">
                  <a:moveTo>
                    <a:pt x="0" y="0"/>
                  </a:moveTo>
                  <a:lnTo>
                    <a:pt x="871901" y="0"/>
                  </a:lnTo>
                  <a:lnTo>
                    <a:pt x="871901" y="1417727"/>
                  </a:lnTo>
                  <a:lnTo>
                    <a:pt x="0" y="1417727"/>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AutoShape 33" id="33"/>
            <p:cNvSpPr/>
            <p:nvPr/>
          </p:nvSpPr>
          <p:spPr>
            <a:xfrm>
              <a:off x="1161778" y="3595809"/>
              <a:ext cx="0" cy="580028"/>
            </a:xfrm>
            <a:prstGeom prst="line">
              <a:avLst/>
            </a:prstGeom>
            <a:ln cap="rnd" w="72675">
              <a:solidFill>
                <a:srgbClr val="9397D8"/>
              </a:solidFill>
              <a:prstDash val="sysDot"/>
              <a:headEnd type="none" len="sm" w="sm"/>
              <a:tailEnd type="oval" len="lg" w="lg"/>
            </a:ln>
          </p:spPr>
        </p:sp>
        <p:sp>
          <p:nvSpPr>
            <p:cNvPr name="TextBox 34" id="34"/>
            <p:cNvSpPr txBox="true"/>
            <p:nvPr/>
          </p:nvSpPr>
          <p:spPr>
            <a:xfrm rot="0">
              <a:off x="30949" y="4220029"/>
              <a:ext cx="2540181" cy="353600"/>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Data</a:t>
              </a:r>
              <a:r>
                <a:rPr lang="en-US" b="true" sz="1697">
                  <a:solidFill>
                    <a:srgbClr val="343432"/>
                  </a:solidFill>
                  <a:latin typeface="Montserrat Bold"/>
                  <a:ea typeface="Montserrat Bold"/>
                  <a:cs typeface="Montserrat Bold"/>
                  <a:sym typeface="Montserrat Bold"/>
                </a:rPr>
                <a:t> Collection </a:t>
              </a:r>
            </a:p>
          </p:txBody>
        </p:sp>
        <p:sp>
          <p:nvSpPr>
            <p:cNvPr name="AutoShape 35" id="35"/>
            <p:cNvSpPr/>
            <p:nvPr/>
          </p:nvSpPr>
          <p:spPr>
            <a:xfrm flipH="true" flipV="true">
              <a:off x="3473897" y="775737"/>
              <a:ext cx="3989" cy="580014"/>
            </a:xfrm>
            <a:prstGeom prst="line">
              <a:avLst/>
            </a:prstGeom>
            <a:ln cap="rnd" w="72675">
              <a:solidFill>
                <a:srgbClr val="62B0D9"/>
              </a:solidFill>
              <a:prstDash val="sysDot"/>
              <a:headEnd type="none" len="sm" w="sm"/>
              <a:tailEnd type="oval" len="lg" w="lg"/>
            </a:ln>
          </p:spPr>
        </p:sp>
        <p:sp>
          <p:nvSpPr>
            <p:cNvPr name="TextBox 36" id="36"/>
            <p:cNvSpPr txBox="true"/>
            <p:nvPr/>
          </p:nvSpPr>
          <p:spPr>
            <a:xfrm rot="0">
              <a:off x="1799314" y="1109"/>
              <a:ext cx="3468038"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SQL INNER JOIN for Environmental Data</a:t>
              </a:r>
            </a:p>
          </p:txBody>
        </p:sp>
        <p:sp>
          <p:nvSpPr>
            <p:cNvPr name="AutoShape 37" id="37"/>
            <p:cNvSpPr/>
            <p:nvPr/>
          </p:nvSpPr>
          <p:spPr>
            <a:xfrm>
              <a:off x="5887489" y="3504012"/>
              <a:ext cx="0" cy="580028"/>
            </a:xfrm>
            <a:prstGeom prst="line">
              <a:avLst/>
            </a:prstGeom>
            <a:ln cap="rnd" w="72675">
              <a:solidFill>
                <a:srgbClr val="8ED7E8"/>
              </a:solidFill>
              <a:prstDash val="sysDot"/>
              <a:headEnd type="none" len="sm" w="sm"/>
              <a:tailEnd type="oval" len="lg" w="lg"/>
            </a:ln>
          </p:spPr>
        </p:sp>
        <p:sp>
          <p:nvSpPr>
            <p:cNvPr name="TextBox 38" id="38"/>
            <p:cNvSpPr txBox="true"/>
            <p:nvPr/>
          </p:nvSpPr>
          <p:spPr>
            <a:xfrm rot="0">
              <a:off x="3817677" y="4128232"/>
              <a:ext cx="4267220"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Transform Format: Horizontal to Vertical</a:t>
              </a:r>
            </a:p>
          </p:txBody>
        </p:sp>
        <p:sp>
          <p:nvSpPr>
            <p:cNvPr name="AutoShape 39" id="39"/>
            <p:cNvSpPr/>
            <p:nvPr/>
          </p:nvSpPr>
          <p:spPr>
            <a:xfrm flipH="true" flipV="true">
              <a:off x="8205195" y="786480"/>
              <a:ext cx="3989" cy="580014"/>
            </a:xfrm>
            <a:prstGeom prst="line">
              <a:avLst/>
            </a:prstGeom>
            <a:ln cap="rnd" w="72675">
              <a:solidFill>
                <a:srgbClr val="91DFB1"/>
              </a:solidFill>
              <a:prstDash val="sysDot"/>
              <a:headEnd type="none" len="sm" w="sm"/>
              <a:tailEnd type="oval" len="lg" w="lg"/>
            </a:ln>
          </p:spPr>
        </p:sp>
        <p:sp>
          <p:nvSpPr>
            <p:cNvPr name="TextBox 40" id="40"/>
            <p:cNvSpPr txBox="true"/>
            <p:nvPr/>
          </p:nvSpPr>
          <p:spPr>
            <a:xfrm rot="0">
              <a:off x="6452203" y="11743"/>
              <a:ext cx="3513962"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Add Day Column &amp; Geopy Mapping</a:t>
              </a:r>
            </a:p>
          </p:txBody>
        </p:sp>
        <p:sp>
          <p:nvSpPr>
            <p:cNvPr name="AutoShape 41" id="41"/>
            <p:cNvSpPr/>
            <p:nvPr/>
          </p:nvSpPr>
          <p:spPr>
            <a:xfrm>
              <a:off x="10470435" y="3483928"/>
              <a:ext cx="0" cy="580028"/>
            </a:xfrm>
            <a:prstGeom prst="line">
              <a:avLst/>
            </a:prstGeom>
            <a:ln cap="rnd" w="72675">
              <a:solidFill>
                <a:srgbClr val="F8D389"/>
              </a:solidFill>
              <a:prstDash val="sysDot"/>
              <a:headEnd type="none" len="sm" w="sm"/>
              <a:tailEnd type="oval" len="lg" w="lg"/>
            </a:ln>
          </p:spPr>
        </p:sp>
        <p:sp>
          <p:nvSpPr>
            <p:cNvPr name="TextBox 42" id="42"/>
            <p:cNvSpPr txBox="true"/>
            <p:nvPr/>
          </p:nvSpPr>
          <p:spPr>
            <a:xfrm rot="0">
              <a:off x="8745927" y="4128232"/>
              <a:ext cx="3449016"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Data Normalization &amp; Feature</a:t>
              </a:r>
              <a:r>
                <a:rPr lang="en-US" b="true" sz="1697">
                  <a:solidFill>
                    <a:srgbClr val="343432"/>
                  </a:solidFill>
                  <a:latin typeface="Montserrat Bold"/>
                  <a:ea typeface="Montserrat Bold"/>
                  <a:cs typeface="Montserrat Bold"/>
                  <a:sym typeface="Montserrat Bold"/>
                </a:rPr>
                <a:t> Selection</a:t>
              </a:r>
            </a:p>
          </p:txBody>
        </p:sp>
        <p:sp>
          <p:nvSpPr>
            <p:cNvPr name="AutoShape 43" id="43"/>
            <p:cNvSpPr/>
            <p:nvPr/>
          </p:nvSpPr>
          <p:spPr>
            <a:xfrm flipH="true" flipV="true">
              <a:off x="12817858" y="786480"/>
              <a:ext cx="3989" cy="580014"/>
            </a:xfrm>
            <a:prstGeom prst="line">
              <a:avLst/>
            </a:prstGeom>
            <a:ln cap="rnd" w="72675">
              <a:solidFill>
                <a:srgbClr val="F8B27C"/>
              </a:solidFill>
              <a:prstDash val="sysDot"/>
              <a:headEnd type="none" len="sm" w="sm"/>
              <a:tailEnd type="oval" len="lg" w="lg"/>
            </a:ln>
          </p:spPr>
        </p:sp>
        <p:sp>
          <p:nvSpPr>
            <p:cNvPr name="TextBox 44" id="44"/>
            <p:cNvSpPr txBox="true"/>
            <p:nvPr/>
          </p:nvSpPr>
          <p:spPr>
            <a:xfrm rot="0">
              <a:off x="11479254" y="11852"/>
              <a:ext cx="2677208"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Country/State Analysis</a:t>
              </a:r>
            </a:p>
          </p:txBody>
        </p:sp>
        <p:sp>
          <p:nvSpPr>
            <p:cNvPr name="AutoShape 45" id="45"/>
            <p:cNvSpPr/>
            <p:nvPr/>
          </p:nvSpPr>
          <p:spPr>
            <a:xfrm>
              <a:off x="15134160" y="3483928"/>
              <a:ext cx="0" cy="594390"/>
            </a:xfrm>
            <a:prstGeom prst="line">
              <a:avLst/>
            </a:prstGeom>
            <a:ln cap="rnd" w="72675">
              <a:solidFill>
                <a:srgbClr val="FAC816"/>
              </a:solidFill>
              <a:prstDash val="sysDot"/>
              <a:headEnd type="none" len="sm" w="sm"/>
              <a:tailEnd type="oval" len="lg" w="lg"/>
            </a:ln>
          </p:spPr>
        </p:sp>
        <p:sp>
          <p:nvSpPr>
            <p:cNvPr name="TextBox 46" id="46"/>
            <p:cNvSpPr txBox="true"/>
            <p:nvPr/>
          </p:nvSpPr>
          <p:spPr>
            <a:xfrm rot="0">
              <a:off x="13368102" y="4207116"/>
              <a:ext cx="3532117"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Trend &amp; Correlation Analysis</a:t>
              </a:r>
            </a:p>
          </p:txBody>
        </p:sp>
        <p:sp>
          <p:nvSpPr>
            <p:cNvPr name="AutoShape 47" id="47"/>
            <p:cNvSpPr/>
            <p:nvPr/>
          </p:nvSpPr>
          <p:spPr>
            <a:xfrm flipH="true" flipV="true">
              <a:off x="17384150" y="786371"/>
              <a:ext cx="3989" cy="580014"/>
            </a:xfrm>
            <a:prstGeom prst="line">
              <a:avLst/>
            </a:prstGeom>
            <a:ln cap="rnd" w="72675">
              <a:solidFill>
                <a:srgbClr val="62B0D9"/>
              </a:solidFill>
              <a:prstDash val="sysDot"/>
              <a:headEnd type="none" len="sm" w="sm"/>
              <a:tailEnd type="oval" len="lg" w="lg"/>
            </a:ln>
          </p:spPr>
        </p:sp>
        <p:sp>
          <p:nvSpPr>
            <p:cNvPr name="TextBox 48" id="48"/>
            <p:cNvSpPr txBox="true"/>
            <p:nvPr/>
          </p:nvSpPr>
          <p:spPr>
            <a:xfrm rot="0">
              <a:off x="15605100" y="-9525"/>
              <a:ext cx="3558101"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LSTM &amp; BiLSTM Model Training</a:t>
              </a:r>
            </a:p>
          </p:txBody>
        </p:sp>
        <p:sp>
          <p:nvSpPr>
            <p:cNvPr name="AutoShape 49" id="49"/>
            <p:cNvSpPr/>
            <p:nvPr/>
          </p:nvSpPr>
          <p:spPr>
            <a:xfrm>
              <a:off x="19770635" y="3493970"/>
              <a:ext cx="0" cy="580028"/>
            </a:xfrm>
            <a:prstGeom prst="line">
              <a:avLst/>
            </a:prstGeom>
            <a:ln cap="rnd" w="72675">
              <a:solidFill>
                <a:srgbClr val="8ED7E8"/>
              </a:solidFill>
              <a:prstDash val="sysDot"/>
              <a:headEnd type="none" len="sm" w="sm"/>
              <a:tailEnd type="oval" len="lg" w="lg"/>
            </a:ln>
          </p:spPr>
        </p:sp>
        <p:sp>
          <p:nvSpPr>
            <p:cNvPr name="TextBox 50" id="50"/>
            <p:cNvSpPr txBox="true"/>
            <p:nvPr/>
          </p:nvSpPr>
          <p:spPr>
            <a:xfrm rot="0">
              <a:off x="17981216" y="4118190"/>
              <a:ext cx="3931669"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Performance Evaluation: RMSE,</a:t>
              </a:r>
              <a:r>
                <a:rPr lang="en-US" b="true" sz="1697">
                  <a:solidFill>
                    <a:srgbClr val="343432"/>
                  </a:solidFill>
                  <a:latin typeface="Montserrat Bold"/>
                  <a:ea typeface="Montserrat Bold"/>
                  <a:cs typeface="Montserrat Bold"/>
                  <a:sym typeface="Montserrat Bold"/>
                </a:rPr>
                <a:t> R²</a:t>
              </a:r>
            </a:p>
          </p:txBody>
        </p:sp>
        <p:sp>
          <p:nvSpPr>
            <p:cNvPr name="AutoShape 51" id="51"/>
            <p:cNvSpPr/>
            <p:nvPr/>
          </p:nvSpPr>
          <p:spPr>
            <a:xfrm flipH="true" flipV="true">
              <a:off x="22052140" y="698688"/>
              <a:ext cx="3989" cy="580014"/>
            </a:xfrm>
            <a:prstGeom prst="line">
              <a:avLst/>
            </a:prstGeom>
            <a:ln cap="rnd" w="72675">
              <a:solidFill>
                <a:srgbClr val="91DFB1"/>
              </a:solidFill>
              <a:prstDash val="sysDot"/>
              <a:headEnd type="none" len="sm" w="sm"/>
              <a:tailEnd type="oval" len="lg" w="lg"/>
            </a:ln>
          </p:spPr>
        </p:sp>
        <p:sp>
          <p:nvSpPr>
            <p:cNvPr name="TextBox 52" id="52"/>
            <p:cNvSpPr txBox="true"/>
            <p:nvPr/>
          </p:nvSpPr>
          <p:spPr>
            <a:xfrm rot="0">
              <a:off x="20613553" y="99644"/>
              <a:ext cx="2892529" cy="353600"/>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Yield Prediction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27742" y="1716565"/>
          <a:ext cx="17032515" cy="8179895"/>
        </p:xfrm>
        <a:graphic>
          <a:graphicData uri="http://schemas.openxmlformats.org/drawingml/2006/table">
            <a:tbl>
              <a:tblPr/>
              <a:tblGrid>
                <a:gridCol w="4895437"/>
                <a:gridCol w="4210843"/>
                <a:gridCol w="3802880"/>
                <a:gridCol w="4123355"/>
              </a:tblGrid>
              <a:tr h="1337833">
                <a:tc>
                  <a:txBody>
                    <a:bodyPr anchor="t" rtlCol="false"/>
                    <a:lstStyle/>
                    <a:p>
                      <a:pPr algn="ctr">
                        <a:lnSpc>
                          <a:spcPts val="2995"/>
                        </a:lnSpc>
                        <a:defRPr/>
                      </a:pPr>
                      <a:endParaRPr lang="en-US" sz="1100"/>
                    </a:p>
                    <a:p>
                      <a:pPr algn="ctr">
                        <a:lnSpc>
                          <a:spcPts val="2995"/>
                        </a:lnSpc>
                      </a:pPr>
                      <a:r>
                        <a:rPr lang="en-US" b="true" sz="2268">
                          <a:solidFill>
                            <a:srgbClr val="0F6F40"/>
                          </a:solidFill>
                          <a:latin typeface="Lato 1 Bold"/>
                          <a:ea typeface="Lato 1 Bold"/>
                          <a:cs typeface="Lato 1 Bold"/>
                          <a:sym typeface="Lato 1 Bold"/>
                        </a:rPr>
                        <a:t>TITLE, AUTHOR, AND PUBLICATION YEAR</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ctr">
                        <a:lnSpc>
                          <a:spcPts val="2995"/>
                        </a:lnSpc>
                        <a:defRPr/>
                      </a:pPr>
                      <a:endParaRPr lang="en-US" sz="1100"/>
                    </a:p>
                    <a:p>
                      <a:pPr algn="ctr">
                        <a:lnSpc>
                          <a:spcPts val="2995"/>
                        </a:lnSpc>
                      </a:pPr>
                      <a:r>
                        <a:rPr lang="en-US" b="true" sz="2268">
                          <a:solidFill>
                            <a:srgbClr val="0F6F40"/>
                          </a:solidFill>
                          <a:latin typeface="Lato 1 Bold"/>
                          <a:ea typeface="Lato 1 Bold"/>
                          <a:cs typeface="Lato 1 Bold"/>
                          <a:sym typeface="Lato 1 Bold"/>
                        </a:rPr>
                        <a:t>  KEY POINTS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ctr">
                        <a:lnSpc>
                          <a:spcPts val="2995"/>
                        </a:lnSpc>
                        <a:defRPr/>
                      </a:pPr>
                      <a:endParaRPr lang="en-US" sz="1100"/>
                    </a:p>
                    <a:p>
                      <a:pPr algn="ctr">
                        <a:lnSpc>
                          <a:spcPts val="2995"/>
                        </a:lnSpc>
                      </a:pPr>
                      <a:r>
                        <a:rPr lang="en-US" b="true" sz="2268">
                          <a:solidFill>
                            <a:srgbClr val="0F6F40"/>
                          </a:solidFill>
                          <a:latin typeface="Lato 1 Bold"/>
                          <a:ea typeface="Lato 1 Bold"/>
                          <a:cs typeface="Lato 1 Bold"/>
                          <a:sym typeface="Lato 1 Bold"/>
                        </a:rPr>
                        <a:t>  ADVANTAGES</a:t>
                      </a:r>
                    </a:p>
                    <a:p>
                      <a:pPr algn="ctr">
                        <a:lnSpc>
                          <a:spcPts val="2995"/>
                        </a:lnSpc>
                      </a:pPr>
                      <a:r>
                        <a:rPr lang="en-US" b="true" sz="2268">
                          <a:solidFill>
                            <a:srgbClr val="0F6F40"/>
                          </a:solidFill>
                          <a:latin typeface="Lato 1 Bold"/>
                          <a:ea typeface="Lato 1 Bold"/>
                          <a:cs typeface="Lato 1 Bold"/>
                          <a:sym typeface="Lato 1 Bold"/>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ctr">
                        <a:lnSpc>
                          <a:spcPts val="2995"/>
                        </a:lnSpc>
                        <a:defRPr/>
                      </a:pPr>
                      <a:endParaRPr lang="en-US" sz="1100"/>
                    </a:p>
                    <a:p>
                      <a:pPr algn="ctr">
                        <a:lnSpc>
                          <a:spcPts val="2995"/>
                        </a:lnSpc>
                      </a:pPr>
                      <a:r>
                        <a:rPr lang="en-US" b="true" sz="2268">
                          <a:solidFill>
                            <a:srgbClr val="0F6F40"/>
                          </a:solidFill>
                          <a:latin typeface="Lato 1 Bold"/>
                          <a:ea typeface="Lato 1 Bold"/>
                          <a:cs typeface="Lato 1 Bold"/>
                          <a:sym typeface="Lato 1 Bold"/>
                        </a:rPr>
                        <a:t>  RESEARCH GAPS</a:t>
                      </a:r>
                    </a:p>
                    <a:p>
                      <a:pPr algn="ctr">
                        <a:lnSpc>
                          <a:spcPts val="2995"/>
                        </a:lnSpc>
                      </a:pPr>
                      <a:r>
                        <a:rPr lang="en-US" b="true" sz="2268">
                          <a:solidFill>
                            <a:srgbClr val="0F6F40"/>
                          </a:solidFill>
                          <a:latin typeface="Lato 1 Bold"/>
                          <a:ea typeface="Lato 1 Bold"/>
                          <a:cs typeface="Lato 1 Bold"/>
                          <a:sym typeface="Lato 1 Bold"/>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r>
              <a:tr h="1710515">
                <a:tc>
                  <a:txBody>
                    <a:bodyPr anchor="t" rtlCol="false"/>
                    <a:lstStyle/>
                    <a:p>
                      <a:pPr algn="l">
                        <a:lnSpc>
                          <a:spcPts val="2995"/>
                        </a:lnSpc>
                        <a:defRPr/>
                      </a:pPr>
                      <a:r>
                        <a:rPr lang="en-US" sz="2268">
                          <a:solidFill>
                            <a:srgbClr val="985A45"/>
                          </a:solidFill>
                          <a:latin typeface="Lato 1"/>
                          <a:ea typeface="Lato 1"/>
                          <a:cs typeface="Lato 1"/>
                          <a:sym typeface="Lato 1"/>
                        </a:rPr>
                        <a:t>Predicting Agriculture Yields Based on Machine Learning Using Regression and Deep Learning (2023) Priyanka Sharma et al.  [IEEE Access]</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Compared ML and DL models like RF, XGBoost, LSTM, CNN for Indian crop yield prediction; RF achieved 98.96% accuracy.</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Comprehensive comparison of models addressing India's food demand challenges. </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Limited data usage and geographic scope confined to India.</a:t>
                      </a:r>
                      <a:endParaRPr lang="en-US" sz="1100"/>
                    </a:p>
                    <a:p>
                      <a:pPr algn="l">
                        <a:lnSpc>
                          <a:spcPts val="2995"/>
                        </a:lnSpc>
                      </a:pPr>
                      <a:r>
                        <a:rPr lang="en-US" sz="2268">
                          <a:solidFill>
                            <a:srgbClr val="985A45"/>
                          </a:solidFill>
                          <a:latin typeface="Lato 1"/>
                          <a:ea typeface="Lato 1"/>
                          <a:cs typeface="Lato 1"/>
                          <a:sym typeface="Lato 1"/>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r>
              <a:tr h="1710515">
                <a:tc>
                  <a:txBody>
                    <a:bodyPr anchor="t" rtlCol="false"/>
                    <a:lstStyle/>
                    <a:p>
                      <a:pPr algn="l">
                        <a:lnSpc>
                          <a:spcPts val="2995"/>
                        </a:lnSpc>
                        <a:defRPr/>
                      </a:pPr>
                      <a:r>
                        <a:rPr lang="en-US" sz="2268">
                          <a:solidFill>
                            <a:srgbClr val="985A45"/>
                          </a:solidFill>
                          <a:latin typeface="Lato 1"/>
                          <a:ea typeface="Lato 1"/>
                          <a:cs typeface="Lato 1"/>
                          <a:sym typeface="Lato 1"/>
                        </a:rPr>
                        <a:t>Crop Yield Prediction using ML and DL Techniques (2023) Kavita Jhajhariaa et al.  [ICMLDE]</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Used models like RF, SVM, LSTM, and  Lasso with Rajasthan's data; RF performed best.</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Integrates soil, rainfall, and crop data to guide farmer decisions.</a:t>
                      </a:r>
                      <a:endParaRPr lang="en-US" sz="1100"/>
                    </a:p>
                    <a:p>
                      <a:pPr algn="l">
                        <a:lnSpc>
                          <a:spcPts val="2995"/>
                        </a:lnSpc>
                      </a:pPr>
                      <a:r>
                        <a:rPr lang="en-US" sz="2268">
                          <a:solidFill>
                            <a:srgbClr val="985A45"/>
                          </a:solidFill>
                          <a:latin typeface="Lato 1"/>
                          <a:ea typeface="Lato 1"/>
                          <a:cs typeface="Lato 1"/>
                          <a:sym typeface="Lato 1"/>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Region-specific dataset limits generalizability: some models demand high computation.</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r>
              <a:tr h="1710515">
                <a:tc>
                  <a:txBody>
                    <a:bodyPr anchor="t" rtlCol="false"/>
                    <a:lstStyle/>
                    <a:p>
                      <a:pPr algn="l">
                        <a:lnSpc>
                          <a:spcPts val="2995"/>
                        </a:lnSpc>
                        <a:defRPr/>
                      </a:pPr>
                      <a:r>
                        <a:rPr lang="en-US" sz="2268">
                          <a:solidFill>
                            <a:srgbClr val="985A45"/>
                          </a:solidFill>
                          <a:latin typeface="Lato 1"/>
                          <a:ea typeface="Lato 1"/>
                          <a:cs typeface="Lato 1"/>
                          <a:sym typeface="Lato 1"/>
                        </a:rPr>
                        <a:t>Prediction of Crop and Yield in Agriculture Using ML (2021) Akshay Kumar Gajula et al. [IEEE-9579843]</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Used KNN to classify crops based on soil parameters and climatic conditions across 15 agro zones.</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High accuracy, fast predictions, and user-friendly output for farmers.</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Doesn't handle unexpected climate changes well; poor cross-region applicability.</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r>
              <a:tr h="1710515">
                <a:tc>
                  <a:txBody>
                    <a:bodyPr anchor="t" rtlCol="false"/>
                    <a:lstStyle/>
                    <a:p>
                      <a:pPr algn="l">
                        <a:lnSpc>
                          <a:spcPts val="2995"/>
                        </a:lnSpc>
                        <a:defRPr/>
                      </a:pPr>
                      <a:r>
                        <a:rPr lang="en-US" sz="2268">
                          <a:solidFill>
                            <a:srgbClr val="985A45"/>
                          </a:solidFill>
                          <a:latin typeface="Lato 1"/>
                          <a:ea typeface="Lato 1"/>
                          <a:cs typeface="Lato 1"/>
                          <a:sym typeface="Lato 1"/>
                        </a:rPr>
                        <a:t>Crop Yield Prediction using ML Algorithm (2021) D. Jayanarayana Reddy et al. [IEEE 9432236] </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Used SVM, CNN, DNN to predict yield via soil and weather data; effectiveness depended on input quality.</a:t>
                      </a:r>
                      <a:endParaRPr lang="en-US" sz="1100"/>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ML can handle complex datasets; ANN  models work well with limited data.</a:t>
                      </a:r>
                      <a:endParaRPr lang="en-US" sz="1100"/>
                    </a:p>
                    <a:p>
                      <a:pPr algn="l">
                        <a:lnSpc>
                          <a:spcPts val="2995"/>
                        </a:lnSpc>
                      </a:pPr>
                      <a:r>
                        <a:rPr lang="en-US" sz="2268">
                          <a:solidFill>
                            <a:srgbClr val="985A45"/>
                          </a:solidFill>
                          <a:latin typeface="Lato 1"/>
                          <a:ea typeface="Lato 1"/>
                          <a:cs typeface="Lato 1"/>
                          <a:sym typeface="Lato 1"/>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c>
                  <a:txBody>
                    <a:bodyPr anchor="t" rtlCol="false"/>
                    <a:lstStyle/>
                    <a:p>
                      <a:pPr algn="l">
                        <a:lnSpc>
                          <a:spcPts val="2995"/>
                        </a:lnSpc>
                        <a:defRPr/>
                      </a:pPr>
                      <a:r>
                        <a:rPr lang="en-US" sz="2268">
                          <a:solidFill>
                            <a:srgbClr val="985A45"/>
                          </a:solidFill>
                          <a:latin typeface="Lato 1"/>
                          <a:ea typeface="Lato 1"/>
                          <a:cs typeface="Lato 1"/>
                          <a:sym typeface="Lato 1"/>
                        </a:rPr>
                        <a:t>High computational cost and difficulty handling non-linear data with some models.</a:t>
                      </a:r>
                      <a:endParaRPr lang="en-US" sz="1100"/>
                    </a:p>
                    <a:p>
                      <a:pPr algn="l">
                        <a:lnSpc>
                          <a:spcPts val="2995"/>
                        </a:lnSpc>
                      </a:pPr>
                      <a:r>
                        <a:rPr lang="en-US" sz="2268">
                          <a:solidFill>
                            <a:srgbClr val="985A45"/>
                          </a:solidFill>
                          <a:latin typeface="Lato 1"/>
                          <a:ea typeface="Lato 1"/>
                          <a:cs typeface="Lato 1"/>
                          <a:sym typeface="Lato 1"/>
                        </a:rPr>
                        <a:t>  </a:t>
                      </a:r>
                    </a:p>
                  </a:txBody>
                  <a:tcPr marL="52991" marR="52991" marT="52991" marB="52991" anchor="t">
                    <a:lnL cmpd="sng" algn="ctr" cap="flat" w="26495">
                      <a:solidFill>
                        <a:srgbClr val="000000"/>
                      </a:solidFill>
                      <a:prstDash val="solid"/>
                      <a:round/>
                      <a:headEnd type="none" w="med" len="med"/>
                      <a:tailEnd type="none" w="med" len="med"/>
                    </a:lnL>
                    <a:lnR cmpd="sng" algn="ctr" cap="flat" w="26495">
                      <a:solidFill>
                        <a:srgbClr val="000000"/>
                      </a:solidFill>
                      <a:prstDash val="solid"/>
                      <a:round/>
                      <a:headEnd type="none" w="med" len="med"/>
                      <a:tailEnd type="none" w="med" len="med"/>
                    </a:lnR>
                    <a:lnT cmpd="sng" algn="ctr" cap="flat" w="26495">
                      <a:solidFill>
                        <a:srgbClr val="000000"/>
                      </a:solidFill>
                      <a:prstDash val="solid"/>
                      <a:round/>
                      <a:headEnd type="none" w="med" len="med"/>
                      <a:tailEnd type="none" w="med" len="med"/>
                    </a:lnT>
                    <a:lnB cmpd="sng" algn="ctr" cap="flat" w="2649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131754" y="528638"/>
            <a:ext cx="10024493" cy="1000125"/>
          </a:xfrm>
          <a:prstGeom prst="rect">
            <a:avLst/>
          </a:prstGeom>
        </p:spPr>
        <p:txBody>
          <a:bodyPr anchor="t" rtlCol="false" tIns="0" lIns="0" bIns="0" rIns="0">
            <a:spAutoFit/>
          </a:bodyPr>
          <a:lstStyle/>
          <a:p>
            <a:pPr algn="ctr">
              <a:lnSpc>
                <a:spcPts val="7909"/>
              </a:lnSpc>
            </a:pPr>
            <a:r>
              <a:rPr lang="en-US" b="true" sz="6591">
                <a:solidFill>
                  <a:srgbClr val="985A45"/>
                </a:solidFill>
                <a:latin typeface="Lato 1 Bold"/>
                <a:ea typeface="Lato 1 Bold"/>
                <a:cs typeface="Lato 1 Bold"/>
                <a:sym typeface="Lato 1 Bold"/>
              </a:rPr>
              <a:t>LITERATURE SURVEY</a:t>
            </a:r>
          </a:p>
        </p:txBody>
      </p:sp>
      <p:sp>
        <p:nvSpPr>
          <p:cNvPr name="Freeform 4" id="4"/>
          <p:cNvSpPr/>
          <p:nvPr/>
        </p:nvSpPr>
        <p:spPr>
          <a:xfrm flipH="false" flipV="false" rot="4015201">
            <a:off x="-1043460" y="-1890515"/>
            <a:ext cx="2907945" cy="4838305"/>
          </a:xfrm>
          <a:custGeom>
            <a:avLst/>
            <a:gdLst/>
            <a:ahLst/>
            <a:cxnLst/>
            <a:rect r="r" b="b" t="t" l="l"/>
            <a:pathLst>
              <a:path h="4838305" w="2907945">
                <a:moveTo>
                  <a:pt x="0" y="0"/>
                </a:moveTo>
                <a:lnTo>
                  <a:pt x="2907945" y="0"/>
                </a:lnTo>
                <a:lnTo>
                  <a:pt x="2907945" y="4838305"/>
                </a:lnTo>
                <a:lnTo>
                  <a:pt x="0" y="4838305"/>
                </a:lnTo>
                <a:lnTo>
                  <a:pt x="0" y="0"/>
                </a:lnTo>
                <a:close/>
              </a:path>
            </a:pathLst>
          </a:custGeom>
          <a:blipFill>
            <a:blip r:embed="rId2"/>
            <a:stretch>
              <a:fillRect l="0" t="0" r="0" b="0"/>
            </a:stretch>
          </a:blipFill>
        </p:spPr>
      </p:sp>
      <p:sp>
        <p:nvSpPr>
          <p:cNvPr name="Freeform 5" id="5"/>
          <p:cNvSpPr/>
          <p:nvPr/>
        </p:nvSpPr>
        <p:spPr>
          <a:xfrm flipH="false" flipV="false" rot="1199178">
            <a:off x="17556454" y="6256416"/>
            <a:ext cx="2907945" cy="4838305"/>
          </a:xfrm>
          <a:custGeom>
            <a:avLst/>
            <a:gdLst/>
            <a:ahLst/>
            <a:cxnLst/>
            <a:rect r="r" b="b" t="t" l="l"/>
            <a:pathLst>
              <a:path h="4838305" w="2907945">
                <a:moveTo>
                  <a:pt x="0" y="0"/>
                </a:moveTo>
                <a:lnTo>
                  <a:pt x="2907945" y="0"/>
                </a:lnTo>
                <a:lnTo>
                  <a:pt x="2907945" y="4838305"/>
                </a:lnTo>
                <a:lnTo>
                  <a:pt x="0" y="4838305"/>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7672679">
            <a:off x="15038882" y="-1761564"/>
            <a:ext cx="3896394" cy="5580529"/>
          </a:xfrm>
          <a:custGeom>
            <a:avLst/>
            <a:gdLst/>
            <a:ahLst/>
            <a:cxnLst/>
            <a:rect r="r" b="b" t="t" l="l"/>
            <a:pathLst>
              <a:path h="5580529" w="3896394">
                <a:moveTo>
                  <a:pt x="0" y="0"/>
                </a:moveTo>
                <a:lnTo>
                  <a:pt x="3896395" y="0"/>
                </a:lnTo>
                <a:lnTo>
                  <a:pt x="3896395" y="5580528"/>
                </a:lnTo>
                <a:lnTo>
                  <a:pt x="0" y="5580528"/>
                </a:lnTo>
                <a:lnTo>
                  <a:pt x="0" y="0"/>
                </a:lnTo>
                <a:close/>
              </a:path>
            </a:pathLst>
          </a:custGeom>
          <a:blipFill>
            <a:blip r:embed="rId2"/>
            <a:stretch>
              <a:fillRect l="0" t="0" r="0" b="0"/>
            </a:stretch>
          </a:blipFill>
        </p:spPr>
      </p:sp>
      <p:sp>
        <p:nvSpPr>
          <p:cNvPr name="Freeform 3" id="3"/>
          <p:cNvSpPr/>
          <p:nvPr/>
        </p:nvSpPr>
        <p:spPr>
          <a:xfrm flipH="false" flipV="false" rot="-191448">
            <a:off x="-1544075" y="7200751"/>
            <a:ext cx="3554775" cy="5914515"/>
          </a:xfrm>
          <a:custGeom>
            <a:avLst/>
            <a:gdLst/>
            <a:ahLst/>
            <a:cxnLst/>
            <a:rect r="r" b="b" t="t" l="l"/>
            <a:pathLst>
              <a:path h="5914515" w="3554775">
                <a:moveTo>
                  <a:pt x="0" y="0"/>
                </a:moveTo>
                <a:lnTo>
                  <a:pt x="3554776" y="0"/>
                </a:lnTo>
                <a:lnTo>
                  <a:pt x="3554776" y="5914516"/>
                </a:lnTo>
                <a:lnTo>
                  <a:pt x="0" y="5914516"/>
                </a:lnTo>
                <a:lnTo>
                  <a:pt x="0" y="0"/>
                </a:lnTo>
                <a:close/>
              </a:path>
            </a:pathLst>
          </a:custGeom>
          <a:blipFill>
            <a:blip r:embed="rId3"/>
            <a:stretch>
              <a:fillRect l="0" t="0" r="0" b="0"/>
            </a:stretch>
          </a:blipFill>
        </p:spPr>
      </p:sp>
      <p:sp>
        <p:nvSpPr>
          <p:cNvPr name="TextBox 4" id="4"/>
          <p:cNvSpPr txBox="true"/>
          <p:nvPr/>
        </p:nvSpPr>
        <p:spPr>
          <a:xfrm rot="0">
            <a:off x="0" y="617270"/>
            <a:ext cx="17448151" cy="1228725"/>
          </a:xfrm>
          <a:prstGeom prst="rect">
            <a:avLst/>
          </a:prstGeom>
        </p:spPr>
        <p:txBody>
          <a:bodyPr anchor="t" rtlCol="false" tIns="0" lIns="0" bIns="0" rIns="0">
            <a:spAutoFit/>
          </a:bodyPr>
          <a:lstStyle/>
          <a:p>
            <a:pPr algn="ctr">
              <a:lnSpc>
                <a:spcPts val="9690"/>
              </a:lnSpc>
            </a:pPr>
            <a:r>
              <a:rPr lang="en-US" b="true" sz="8075">
                <a:solidFill>
                  <a:srgbClr val="985A45"/>
                </a:solidFill>
                <a:latin typeface="Lato 1 Bold"/>
                <a:ea typeface="Lato 1 Bold"/>
                <a:cs typeface="Lato 1 Bold"/>
                <a:sym typeface="Lato 1 Bold"/>
              </a:rPr>
              <a:t>LITERATURE INFERENCE</a:t>
            </a:r>
          </a:p>
        </p:txBody>
      </p:sp>
      <p:sp>
        <p:nvSpPr>
          <p:cNvPr name="TextBox 5" id="5"/>
          <p:cNvSpPr txBox="true"/>
          <p:nvPr/>
        </p:nvSpPr>
        <p:spPr>
          <a:xfrm rot="0">
            <a:off x="1669783" y="2873959"/>
            <a:ext cx="15146657" cy="6137249"/>
          </a:xfrm>
          <a:prstGeom prst="rect">
            <a:avLst/>
          </a:prstGeom>
        </p:spPr>
        <p:txBody>
          <a:bodyPr anchor="t" rtlCol="false" tIns="0" lIns="0" bIns="0" rIns="0">
            <a:spAutoFit/>
          </a:bodyPr>
          <a:lstStyle/>
          <a:p>
            <a:pPr algn="just">
              <a:lnSpc>
                <a:spcPts val="3817"/>
              </a:lnSpc>
            </a:pPr>
            <a:r>
              <a:rPr lang="en-US" sz="3180">
                <a:solidFill>
                  <a:srgbClr val="B08073"/>
                </a:solidFill>
                <a:latin typeface="Poppins"/>
                <a:ea typeface="Poppins"/>
                <a:cs typeface="Poppins"/>
                <a:sym typeface="Poppins"/>
              </a:rPr>
              <a:t>Models Used:</a:t>
            </a:r>
          </a:p>
          <a:p>
            <a:pPr algn="just">
              <a:lnSpc>
                <a:spcPts val="3817"/>
              </a:lnSpc>
            </a:pPr>
            <a:r>
              <a:rPr lang="en-US" sz="3180">
                <a:solidFill>
                  <a:srgbClr val="4D745E"/>
                </a:solidFill>
                <a:latin typeface="Poppins"/>
                <a:ea typeface="Poppins"/>
                <a:cs typeface="Poppins"/>
                <a:sym typeface="Poppins"/>
              </a:rPr>
              <a:t>Statistical Models</a:t>
            </a:r>
            <a:r>
              <a:rPr lang="en-US" sz="3180">
                <a:solidFill>
                  <a:srgbClr val="000000"/>
                </a:solidFill>
                <a:latin typeface="Poppins"/>
                <a:ea typeface="Poppins"/>
                <a:cs typeface="Poppins"/>
                <a:sym typeface="Poppins"/>
              </a:rPr>
              <a:t>: Xgb boost, Random Forest</a:t>
            </a:r>
          </a:p>
          <a:p>
            <a:pPr algn="just">
              <a:lnSpc>
                <a:spcPts val="3817"/>
              </a:lnSpc>
            </a:pPr>
            <a:r>
              <a:rPr lang="en-US" sz="3180">
                <a:solidFill>
                  <a:srgbClr val="4D745E"/>
                </a:solidFill>
                <a:latin typeface="Poppins"/>
                <a:ea typeface="Poppins"/>
                <a:cs typeface="Poppins"/>
                <a:sym typeface="Poppins"/>
              </a:rPr>
              <a:t>Neural Network Models</a:t>
            </a:r>
            <a:r>
              <a:rPr lang="en-US" sz="3180">
                <a:solidFill>
                  <a:srgbClr val="000000"/>
                </a:solidFill>
                <a:latin typeface="Poppins"/>
                <a:ea typeface="Poppins"/>
                <a:cs typeface="Poppins"/>
                <a:sym typeface="Poppins"/>
              </a:rPr>
              <a:t>: RNN, CNN, LSTM</a:t>
            </a:r>
          </a:p>
          <a:p>
            <a:pPr algn="just">
              <a:lnSpc>
                <a:spcPts val="3817"/>
              </a:lnSpc>
            </a:pPr>
          </a:p>
          <a:p>
            <a:pPr algn="just">
              <a:lnSpc>
                <a:spcPts val="3817"/>
              </a:lnSpc>
            </a:pPr>
            <a:r>
              <a:rPr lang="en-US" sz="3180">
                <a:solidFill>
                  <a:srgbClr val="B08073"/>
                </a:solidFill>
                <a:latin typeface="Poppins"/>
                <a:ea typeface="Poppins"/>
                <a:cs typeface="Poppins"/>
                <a:sym typeface="Poppins"/>
              </a:rPr>
              <a:t>Accuracy</a:t>
            </a:r>
            <a:r>
              <a:rPr lang="en-US" sz="3180" b="true">
                <a:solidFill>
                  <a:srgbClr val="B08073"/>
                </a:solidFill>
                <a:latin typeface="Poppins Bold"/>
                <a:ea typeface="Poppins Bold"/>
                <a:cs typeface="Poppins Bold"/>
                <a:sym typeface="Poppins Bold"/>
              </a:rPr>
              <a:t>: </a:t>
            </a:r>
            <a:r>
              <a:rPr lang="en-US" sz="3180">
                <a:solidFill>
                  <a:srgbClr val="000000"/>
                </a:solidFill>
                <a:latin typeface="Poppins"/>
                <a:ea typeface="Poppins"/>
                <a:cs typeface="Poppins"/>
                <a:sym typeface="Poppins"/>
              </a:rPr>
              <a:t>Average accuracy for the model is 80-90 percent for small datasets.</a:t>
            </a:r>
          </a:p>
          <a:p>
            <a:pPr algn="just">
              <a:lnSpc>
                <a:spcPts val="3817"/>
              </a:lnSpc>
            </a:pPr>
          </a:p>
          <a:p>
            <a:pPr algn="just">
              <a:lnSpc>
                <a:spcPts val="3817"/>
              </a:lnSpc>
            </a:pPr>
            <a:r>
              <a:rPr lang="en-US" sz="3180" spc="12">
                <a:solidFill>
                  <a:srgbClr val="B08073"/>
                </a:solidFill>
                <a:latin typeface="Poppins"/>
                <a:ea typeface="Poppins"/>
                <a:cs typeface="Poppins"/>
                <a:sym typeface="Poppins"/>
              </a:rPr>
              <a:t>Identified Research Gap</a:t>
            </a:r>
            <a:r>
              <a:rPr lang="en-US" b="true" sz="3180" spc="12">
                <a:solidFill>
                  <a:srgbClr val="B08073"/>
                </a:solidFill>
                <a:latin typeface="Poppins Bold"/>
                <a:ea typeface="Poppins Bold"/>
                <a:cs typeface="Poppins Bold"/>
                <a:sym typeface="Poppins Bold"/>
              </a:rPr>
              <a:t>: </a:t>
            </a:r>
          </a:p>
          <a:p>
            <a:pPr algn="just" marL="642468" indent="-321234" lvl="1">
              <a:lnSpc>
                <a:spcPts val="3570"/>
              </a:lnSpc>
              <a:buFont typeface="Arial"/>
              <a:buChar char="•"/>
            </a:pPr>
            <a:r>
              <a:rPr lang="en-US" sz="2975">
                <a:solidFill>
                  <a:srgbClr val="4D745E"/>
                </a:solidFill>
                <a:latin typeface="Poppins"/>
                <a:ea typeface="Poppins"/>
                <a:cs typeface="Poppins"/>
                <a:sym typeface="Poppins"/>
              </a:rPr>
              <a:t>Limited adaptability:</a:t>
            </a:r>
            <a:r>
              <a:rPr lang="en-US" sz="2975">
                <a:solidFill>
                  <a:srgbClr val="000000"/>
                </a:solidFill>
                <a:latin typeface="Poppins"/>
                <a:ea typeface="Poppins"/>
                <a:cs typeface="Poppins"/>
                <a:sym typeface="Poppins"/>
              </a:rPr>
              <a:t> Traditional methods struggle to account for dynamic agricultural factors like weather and soil changes.</a:t>
            </a:r>
          </a:p>
          <a:p>
            <a:pPr algn="just" marL="642468" indent="-321234" lvl="1">
              <a:lnSpc>
                <a:spcPts val="3570"/>
              </a:lnSpc>
              <a:buFont typeface="Arial"/>
              <a:buChar char="•"/>
            </a:pPr>
            <a:r>
              <a:rPr lang="en-US" sz="2975">
                <a:solidFill>
                  <a:srgbClr val="4D745E"/>
                </a:solidFill>
                <a:latin typeface="Poppins"/>
                <a:ea typeface="Poppins"/>
                <a:cs typeface="Poppins"/>
                <a:sym typeface="Poppins"/>
              </a:rPr>
              <a:t>Incomplete data integration: </a:t>
            </a:r>
            <a:r>
              <a:rPr lang="en-US" sz="2975">
                <a:solidFill>
                  <a:srgbClr val="000000"/>
                </a:solidFill>
                <a:latin typeface="Poppins"/>
                <a:ea typeface="Poppins"/>
                <a:cs typeface="Poppins"/>
                <a:sym typeface="Poppins"/>
              </a:rPr>
              <a:t>Existing models often neglect comprehensive analysis of soil, climate, and crop interactions.</a:t>
            </a:r>
          </a:p>
          <a:p>
            <a:pPr algn="just">
              <a:lnSpc>
                <a:spcPts val="381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80971" y="274060"/>
            <a:ext cx="17936896" cy="9673181"/>
            <a:chOff x="0" y="0"/>
            <a:chExt cx="9617971" cy="5186872"/>
          </a:xfrm>
        </p:grpSpPr>
        <p:sp>
          <p:nvSpPr>
            <p:cNvPr name="Freeform 3" id="3"/>
            <p:cNvSpPr/>
            <p:nvPr/>
          </p:nvSpPr>
          <p:spPr>
            <a:xfrm flipH="false" flipV="false" rot="0">
              <a:off x="0" y="0"/>
              <a:ext cx="9617971" cy="5186871"/>
            </a:xfrm>
            <a:custGeom>
              <a:avLst/>
              <a:gdLst/>
              <a:ahLst/>
              <a:cxnLst/>
              <a:rect r="r" b="b" t="t" l="l"/>
              <a:pathLst>
                <a:path h="5186871" w="9617971">
                  <a:moveTo>
                    <a:pt x="0" y="0"/>
                  </a:moveTo>
                  <a:lnTo>
                    <a:pt x="0" y="5186871"/>
                  </a:lnTo>
                  <a:lnTo>
                    <a:pt x="9617971" y="5186871"/>
                  </a:lnTo>
                  <a:lnTo>
                    <a:pt x="9617971" y="0"/>
                  </a:lnTo>
                  <a:lnTo>
                    <a:pt x="0" y="0"/>
                  </a:lnTo>
                  <a:close/>
                  <a:moveTo>
                    <a:pt x="9557010" y="5125912"/>
                  </a:moveTo>
                  <a:lnTo>
                    <a:pt x="59690" y="5125912"/>
                  </a:lnTo>
                  <a:lnTo>
                    <a:pt x="59690" y="59690"/>
                  </a:lnTo>
                  <a:lnTo>
                    <a:pt x="9557010" y="59690"/>
                  </a:lnTo>
                  <a:lnTo>
                    <a:pt x="9557010" y="5125912"/>
                  </a:lnTo>
                  <a:close/>
                </a:path>
              </a:pathLst>
            </a:custGeom>
            <a:solidFill>
              <a:srgbClr val="FFFFFF"/>
            </a:solidFill>
          </p:spPr>
        </p:sp>
      </p:grpSp>
      <p:sp>
        <p:nvSpPr>
          <p:cNvPr name="Freeform 4" id="4"/>
          <p:cNvSpPr/>
          <p:nvPr/>
        </p:nvSpPr>
        <p:spPr>
          <a:xfrm flipH="false" flipV="false" rot="-7672679">
            <a:off x="15623933" y="-1761564"/>
            <a:ext cx="3896394" cy="5580529"/>
          </a:xfrm>
          <a:custGeom>
            <a:avLst/>
            <a:gdLst/>
            <a:ahLst/>
            <a:cxnLst/>
            <a:rect r="r" b="b" t="t" l="l"/>
            <a:pathLst>
              <a:path h="5580529" w="3896394">
                <a:moveTo>
                  <a:pt x="0" y="0"/>
                </a:moveTo>
                <a:lnTo>
                  <a:pt x="3896394" y="0"/>
                </a:lnTo>
                <a:lnTo>
                  <a:pt x="3896394" y="5580528"/>
                </a:lnTo>
                <a:lnTo>
                  <a:pt x="0" y="5580528"/>
                </a:lnTo>
                <a:lnTo>
                  <a:pt x="0" y="0"/>
                </a:lnTo>
                <a:close/>
              </a:path>
            </a:pathLst>
          </a:custGeom>
          <a:blipFill>
            <a:blip r:embed="rId2"/>
            <a:stretch>
              <a:fillRect l="0" t="0" r="0" b="0"/>
            </a:stretch>
          </a:blipFill>
        </p:spPr>
      </p:sp>
      <p:sp>
        <p:nvSpPr>
          <p:cNvPr name="TextBox 5" id="5"/>
          <p:cNvSpPr txBox="true"/>
          <p:nvPr/>
        </p:nvSpPr>
        <p:spPr>
          <a:xfrm rot="0">
            <a:off x="383215" y="754284"/>
            <a:ext cx="17448151" cy="1228725"/>
          </a:xfrm>
          <a:prstGeom prst="rect">
            <a:avLst/>
          </a:prstGeom>
        </p:spPr>
        <p:txBody>
          <a:bodyPr anchor="t" rtlCol="false" tIns="0" lIns="0" bIns="0" rIns="0">
            <a:spAutoFit/>
          </a:bodyPr>
          <a:lstStyle/>
          <a:p>
            <a:pPr algn="ctr">
              <a:lnSpc>
                <a:spcPts val="9690"/>
              </a:lnSpc>
            </a:pPr>
            <a:r>
              <a:rPr lang="en-US" b="true" sz="8075">
                <a:solidFill>
                  <a:srgbClr val="985A45"/>
                </a:solidFill>
                <a:latin typeface="Lato 1 Bold"/>
                <a:ea typeface="Lato 1 Bold"/>
                <a:cs typeface="Lato 1 Bold"/>
                <a:sym typeface="Lato 1 Bold"/>
              </a:rPr>
              <a:t>DATA &amp; METHODOLOGY</a:t>
            </a:r>
          </a:p>
        </p:txBody>
      </p:sp>
      <p:sp>
        <p:nvSpPr>
          <p:cNvPr name="Freeform 6" id="6"/>
          <p:cNvSpPr/>
          <p:nvPr/>
        </p:nvSpPr>
        <p:spPr>
          <a:xfrm flipH="false" flipV="false" rot="-191448">
            <a:off x="-1394173" y="6989983"/>
            <a:ext cx="3554775" cy="5914515"/>
          </a:xfrm>
          <a:custGeom>
            <a:avLst/>
            <a:gdLst/>
            <a:ahLst/>
            <a:cxnLst/>
            <a:rect r="r" b="b" t="t" l="l"/>
            <a:pathLst>
              <a:path h="5914515" w="3554775">
                <a:moveTo>
                  <a:pt x="0" y="0"/>
                </a:moveTo>
                <a:lnTo>
                  <a:pt x="3554775" y="0"/>
                </a:lnTo>
                <a:lnTo>
                  <a:pt x="3554775" y="5914516"/>
                </a:lnTo>
                <a:lnTo>
                  <a:pt x="0" y="5914516"/>
                </a:lnTo>
                <a:lnTo>
                  <a:pt x="0" y="0"/>
                </a:lnTo>
                <a:close/>
              </a:path>
            </a:pathLst>
          </a:custGeom>
          <a:blipFill>
            <a:blip r:embed="rId3">
              <a:alphaModFix amt="70000"/>
            </a:blip>
            <a:stretch>
              <a:fillRect l="0" t="0" r="0" b="0"/>
            </a:stretch>
          </a:blipFill>
        </p:spPr>
      </p:sp>
      <p:grpSp>
        <p:nvGrpSpPr>
          <p:cNvPr name="Group 7" id="7"/>
          <p:cNvGrpSpPr/>
          <p:nvPr/>
        </p:nvGrpSpPr>
        <p:grpSpPr>
          <a:xfrm rot="0">
            <a:off x="329219" y="3472927"/>
            <a:ext cx="17629562" cy="3695835"/>
            <a:chOff x="0" y="0"/>
            <a:chExt cx="23506082" cy="4927780"/>
          </a:xfrm>
        </p:grpSpPr>
        <p:sp>
          <p:nvSpPr>
            <p:cNvPr name="Freeform 8" id="8"/>
            <p:cNvSpPr/>
            <p:nvPr/>
          </p:nvSpPr>
          <p:spPr>
            <a:xfrm flipH="false" flipV="false" rot="-5400000">
              <a:off x="14533628" y="661882"/>
              <a:ext cx="1163719" cy="2390519"/>
            </a:xfrm>
            <a:custGeom>
              <a:avLst/>
              <a:gdLst/>
              <a:ahLst/>
              <a:cxnLst/>
              <a:rect r="r" b="b" t="t" l="l"/>
              <a:pathLst>
                <a:path h="2390519" w="1163719">
                  <a:moveTo>
                    <a:pt x="0" y="0"/>
                  </a:moveTo>
                  <a:lnTo>
                    <a:pt x="1163719" y="0"/>
                  </a:lnTo>
                  <a:lnTo>
                    <a:pt x="1163719" y="2390519"/>
                  </a:lnTo>
                  <a:lnTo>
                    <a:pt x="0" y="2390519"/>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14027736" y="1383973"/>
              <a:ext cx="2110056" cy="2110056"/>
            </a:xfrm>
            <a:custGeom>
              <a:avLst/>
              <a:gdLst/>
              <a:ahLst/>
              <a:cxnLst/>
              <a:rect r="r" b="b" t="t" l="l"/>
              <a:pathLst>
                <a:path h="2110056" w="2110056">
                  <a:moveTo>
                    <a:pt x="0" y="0"/>
                  </a:moveTo>
                  <a:lnTo>
                    <a:pt x="2110056" y="0"/>
                  </a:lnTo>
                  <a:lnTo>
                    <a:pt x="2110056" y="2110056"/>
                  </a:lnTo>
                  <a:lnTo>
                    <a:pt x="0" y="2110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4568739" y="1907294"/>
              <a:ext cx="1026383" cy="1028252"/>
            </a:xfrm>
            <a:custGeom>
              <a:avLst/>
              <a:gdLst/>
              <a:ahLst/>
              <a:cxnLst/>
              <a:rect r="r" b="b" t="t" l="l"/>
              <a:pathLst>
                <a:path h="1028252" w="1026383">
                  <a:moveTo>
                    <a:pt x="0" y="0"/>
                  </a:moveTo>
                  <a:lnTo>
                    <a:pt x="1026383" y="0"/>
                  </a:lnTo>
                  <a:lnTo>
                    <a:pt x="1026383" y="1028253"/>
                  </a:lnTo>
                  <a:lnTo>
                    <a:pt x="0" y="1028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1" id="11"/>
            <p:cNvSpPr/>
            <p:nvPr/>
          </p:nvSpPr>
          <p:spPr>
            <a:xfrm flipH="false" flipV="false" rot="-5400000">
              <a:off x="601977" y="703202"/>
              <a:ext cx="1142048" cy="2346003"/>
            </a:xfrm>
            <a:custGeom>
              <a:avLst/>
              <a:gdLst/>
              <a:ahLst/>
              <a:cxnLst/>
              <a:rect r="r" b="b" t="t" l="l"/>
              <a:pathLst>
                <a:path h="2346003" w="1142048">
                  <a:moveTo>
                    <a:pt x="0" y="0"/>
                  </a:moveTo>
                  <a:lnTo>
                    <a:pt x="1142048" y="0"/>
                  </a:lnTo>
                  <a:lnTo>
                    <a:pt x="1142048" y="2346002"/>
                  </a:lnTo>
                  <a:lnTo>
                    <a:pt x="0" y="2346002"/>
                  </a:lnTo>
                  <a:lnTo>
                    <a:pt x="0" y="0"/>
                  </a:lnTo>
                  <a:close/>
                </a:path>
              </a:pathLst>
            </a:custGeom>
            <a:blipFill>
              <a:blip r:embed="rId10">
                <a:extLst>
                  <a:ext uri="{96DAC541-7B7A-43D3-8B79-37D633B846F1}">
                    <asvg:svgBlip xmlns:asvg="http://schemas.microsoft.com/office/drawing/2016/SVG/main" r:embed="rId11"/>
                  </a:ext>
                </a:extLst>
              </a:blip>
              <a:stretch>
                <a:fillRect l="-105420" t="0" r="0" b="0"/>
              </a:stretch>
            </a:blipFill>
            <a:ln cap="sq">
              <a:noFill/>
              <a:prstDash val="solid"/>
              <a:miter/>
            </a:ln>
          </p:spPr>
        </p:sp>
        <p:sp>
          <p:nvSpPr>
            <p:cNvPr name="Freeform 12" id="12"/>
            <p:cNvSpPr/>
            <p:nvPr/>
          </p:nvSpPr>
          <p:spPr>
            <a:xfrm flipH="false" flipV="false" rot="-5400000">
              <a:off x="105506" y="1411846"/>
              <a:ext cx="2138560" cy="2138560"/>
            </a:xfrm>
            <a:custGeom>
              <a:avLst/>
              <a:gdLst/>
              <a:ahLst/>
              <a:cxnLst/>
              <a:rect r="r" b="b" t="t" l="l"/>
              <a:pathLst>
                <a:path h="2138560" w="2138560">
                  <a:moveTo>
                    <a:pt x="0" y="0"/>
                  </a:moveTo>
                  <a:lnTo>
                    <a:pt x="2138559" y="0"/>
                  </a:lnTo>
                  <a:lnTo>
                    <a:pt x="2138559" y="2138559"/>
                  </a:lnTo>
                  <a:lnTo>
                    <a:pt x="0" y="213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702663" y="1968568"/>
              <a:ext cx="944988" cy="967978"/>
            </a:xfrm>
            <a:custGeom>
              <a:avLst/>
              <a:gdLst/>
              <a:ahLst/>
              <a:cxnLst/>
              <a:rect r="r" b="b" t="t" l="l"/>
              <a:pathLst>
                <a:path h="967978" w="944988">
                  <a:moveTo>
                    <a:pt x="0" y="0"/>
                  </a:moveTo>
                  <a:lnTo>
                    <a:pt x="944988" y="0"/>
                  </a:lnTo>
                  <a:lnTo>
                    <a:pt x="944988" y="967978"/>
                  </a:lnTo>
                  <a:lnTo>
                    <a:pt x="0" y="9679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4" id="14"/>
            <p:cNvSpPr/>
            <p:nvPr/>
          </p:nvSpPr>
          <p:spPr>
            <a:xfrm flipH="true" flipV="true" rot="-5400000">
              <a:off x="2933559" y="1819208"/>
              <a:ext cx="1163380" cy="2389823"/>
            </a:xfrm>
            <a:custGeom>
              <a:avLst/>
              <a:gdLst/>
              <a:ahLst/>
              <a:cxnLst/>
              <a:rect r="r" b="b" t="t" l="l"/>
              <a:pathLst>
                <a:path h="2389823" w="1163380">
                  <a:moveTo>
                    <a:pt x="1163379" y="2389822"/>
                  </a:moveTo>
                  <a:lnTo>
                    <a:pt x="0" y="2389822"/>
                  </a:lnTo>
                  <a:lnTo>
                    <a:pt x="0" y="0"/>
                  </a:lnTo>
                  <a:lnTo>
                    <a:pt x="1163379" y="0"/>
                  </a:lnTo>
                  <a:lnTo>
                    <a:pt x="1163379" y="2389822"/>
                  </a:lnTo>
                  <a:close/>
                </a:path>
              </a:pathLst>
            </a:custGeom>
            <a:blipFill>
              <a:blip r:embed="rId14">
                <a:extLst>
                  <a:ext uri="{96DAC541-7B7A-43D3-8B79-37D633B846F1}">
                    <asvg:svgBlip xmlns:asvg="http://schemas.microsoft.com/office/drawing/2016/SVG/main" r:embed="rId15"/>
                  </a:ext>
                </a:extLst>
              </a:blip>
              <a:stretch>
                <a:fillRect l="-105420" t="0" r="0" b="0"/>
              </a:stretch>
            </a:blipFill>
          </p:spPr>
        </p:sp>
        <p:sp>
          <p:nvSpPr>
            <p:cNvPr name="Freeform 15" id="15"/>
            <p:cNvSpPr/>
            <p:nvPr/>
          </p:nvSpPr>
          <p:spPr>
            <a:xfrm flipH="false" flipV="false" rot="-5400000">
              <a:off x="2460528" y="1377708"/>
              <a:ext cx="2109442" cy="2109442"/>
            </a:xfrm>
            <a:custGeom>
              <a:avLst/>
              <a:gdLst/>
              <a:ahLst/>
              <a:cxnLst/>
              <a:rect r="r" b="b" t="t" l="l"/>
              <a:pathLst>
                <a:path h="2109442" w="2109442">
                  <a:moveTo>
                    <a:pt x="0" y="0"/>
                  </a:moveTo>
                  <a:lnTo>
                    <a:pt x="2109441" y="0"/>
                  </a:lnTo>
                  <a:lnTo>
                    <a:pt x="2109441" y="2109442"/>
                  </a:lnTo>
                  <a:lnTo>
                    <a:pt x="0" y="2109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2934381" y="1895058"/>
              <a:ext cx="1283274" cy="1074742"/>
            </a:xfrm>
            <a:custGeom>
              <a:avLst/>
              <a:gdLst/>
              <a:ahLst/>
              <a:cxnLst/>
              <a:rect r="r" b="b" t="t" l="l"/>
              <a:pathLst>
                <a:path h="1074742" w="1283274">
                  <a:moveTo>
                    <a:pt x="0" y="0"/>
                  </a:moveTo>
                  <a:lnTo>
                    <a:pt x="1283275" y="0"/>
                  </a:lnTo>
                  <a:lnTo>
                    <a:pt x="1283275" y="1074742"/>
                  </a:lnTo>
                  <a:lnTo>
                    <a:pt x="0" y="10747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5400000">
              <a:off x="5298161" y="638673"/>
              <a:ext cx="1179397" cy="2422724"/>
            </a:xfrm>
            <a:custGeom>
              <a:avLst/>
              <a:gdLst/>
              <a:ahLst/>
              <a:cxnLst/>
              <a:rect r="r" b="b" t="t" l="l"/>
              <a:pathLst>
                <a:path h="2422724" w="1179397">
                  <a:moveTo>
                    <a:pt x="0" y="0"/>
                  </a:moveTo>
                  <a:lnTo>
                    <a:pt x="1179397" y="0"/>
                  </a:lnTo>
                  <a:lnTo>
                    <a:pt x="1179397" y="2422724"/>
                  </a:lnTo>
                  <a:lnTo>
                    <a:pt x="0" y="2422724"/>
                  </a:lnTo>
                  <a:lnTo>
                    <a:pt x="0" y="0"/>
                  </a:lnTo>
                  <a:close/>
                </a:path>
              </a:pathLst>
            </a:custGeom>
            <a:blipFill>
              <a:blip r:embed="rId18">
                <a:extLst>
                  <a:ext uri="{96DAC541-7B7A-43D3-8B79-37D633B846F1}">
                    <asvg:svgBlip xmlns:asvg="http://schemas.microsoft.com/office/drawing/2016/SVG/main" r:embed="rId19"/>
                  </a:ext>
                </a:extLst>
              </a:blip>
              <a:stretch>
                <a:fillRect l="-105420" t="0" r="0" b="0"/>
              </a:stretch>
            </a:blipFill>
            <a:ln cap="sq">
              <a:noFill/>
              <a:prstDash val="solid"/>
              <a:miter/>
            </a:ln>
          </p:spPr>
        </p:sp>
        <p:sp>
          <p:nvSpPr>
            <p:cNvPr name="Freeform 18" id="18"/>
            <p:cNvSpPr/>
            <p:nvPr/>
          </p:nvSpPr>
          <p:spPr>
            <a:xfrm flipH="false" flipV="false" rot="-5400000">
              <a:off x="4785453" y="1370492"/>
              <a:ext cx="2138483" cy="2138483"/>
            </a:xfrm>
            <a:custGeom>
              <a:avLst/>
              <a:gdLst/>
              <a:ahLst/>
              <a:cxnLst/>
              <a:rect r="r" b="b" t="t" l="l"/>
              <a:pathLst>
                <a:path h="2138483" w="2138483">
                  <a:moveTo>
                    <a:pt x="0" y="0"/>
                  </a:moveTo>
                  <a:lnTo>
                    <a:pt x="2138483" y="0"/>
                  </a:lnTo>
                  <a:lnTo>
                    <a:pt x="2138483" y="2138483"/>
                  </a:lnTo>
                  <a:lnTo>
                    <a:pt x="0" y="2138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9" id="19"/>
            <p:cNvSpPr/>
            <p:nvPr/>
          </p:nvSpPr>
          <p:spPr>
            <a:xfrm flipH="false" flipV="false" rot="0">
              <a:off x="5319491" y="1850263"/>
              <a:ext cx="1117879" cy="1229667"/>
            </a:xfrm>
            <a:custGeom>
              <a:avLst/>
              <a:gdLst/>
              <a:ahLst/>
              <a:cxnLst/>
              <a:rect r="r" b="b" t="t" l="l"/>
              <a:pathLst>
                <a:path h="1229667" w="1117879">
                  <a:moveTo>
                    <a:pt x="0" y="0"/>
                  </a:moveTo>
                  <a:lnTo>
                    <a:pt x="1117879" y="0"/>
                  </a:lnTo>
                  <a:lnTo>
                    <a:pt x="1117879" y="1229667"/>
                  </a:lnTo>
                  <a:lnTo>
                    <a:pt x="0" y="12296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true" flipV="true" rot="-5400000">
              <a:off x="7658898" y="1839189"/>
              <a:ext cx="1128558" cy="2318291"/>
            </a:xfrm>
            <a:custGeom>
              <a:avLst/>
              <a:gdLst/>
              <a:ahLst/>
              <a:cxnLst/>
              <a:rect r="r" b="b" t="t" l="l"/>
              <a:pathLst>
                <a:path h="2318291" w="1128558">
                  <a:moveTo>
                    <a:pt x="1128558" y="2318291"/>
                  </a:moveTo>
                  <a:lnTo>
                    <a:pt x="0" y="2318291"/>
                  </a:lnTo>
                  <a:lnTo>
                    <a:pt x="0" y="0"/>
                  </a:lnTo>
                  <a:lnTo>
                    <a:pt x="1128558" y="0"/>
                  </a:lnTo>
                  <a:lnTo>
                    <a:pt x="1128558" y="2318291"/>
                  </a:lnTo>
                  <a:close/>
                </a:path>
              </a:pathLst>
            </a:custGeom>
            <a:blipFill>
              <a:blip r:embed="rId22">
                <a:extLst>
                  <a:ext uri="{96DAC541-7B7A-43D3-8B79-37D633B846F1}">
                    <asvg:svgBlip xmlns:asvg="http://schemas.microsoft.com/office/drawing/2016/SVG/main" r:embed="rId23"/>
                  </a:ext>
                </a:extLst>
              </a:blip>
              <a:stretch>
                <a:fillRect l="-105420" t="0" r="0" b="0"/>
              </a:stretch>
            </a:blipFill>
            <a:ln cap="sq">
              <a:noFill/>
              <a:prstDash val="solid"/>
              <a:miter/>
            </a:ln>
          </p:spPr>
        </p:sp>
        <p:sp>
          <p:nvSpPr>
            <p:cNvPr name="Freeform 21" id="21"/>
            <p:cNvSpPr/>
            <p:nvPr/>
          </p:nvSpPr>
          <p:spPr>
            <a:xfrm flipH="false" flipV="false" rot="-5400000">
              <a:off x="7200026" y="1410904"/>
              <a:ext cx="2046303" cy="2046303"/>
            </a:xfrm>
            <a:custGeom>
              <a:avLst/>
              <a:gdLst/>
              <a:ahLst/>
              <a:cxnLst/>
              <a:rect r="r" b="b" t="t" l="l"/>
              <a:pathLst>
                <a:path h="2046303" w="2046303">
                  <a:moveTo>
                    <a:pt x="0" y="0"/>
                  </a:moveTo>
                  <a:lnTo>
                    <a:pt x="2046303" y="0"/>
                  </a:lnTo>
                  <a:lnTo>
                    <a:pt x="2046303" y="2046303"/>
                  </a:lnTo>
                  <a:lnTo>
                    <a:pt x="0" y="2046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2" id="22"/>
            <p:cNvSpPr/>
            <p:nvPr/>
          </p:nvSpPr>
          <p:spPr>
            <a:xfrm flipH="false" flipV="false" rot="0">
              <a:off x="7464772" y="1869678"/>
              <a:ext cx="1615523" cy="980165"/>
            </a:xfrm>
            <a:custGeom>
              <a:avLst/>
              <a:gdLst/>
              <a:ahLst/>
              <a:cxnLst/>
              <a:rect r="r" b="b" t="t" l="l"/>
              <a:pathLst>
                <a:path h="980165" w="1615523">
                  <a:moveTo>
                    <a:pt x="0" y="0"/>
                  </a:moveTo>
                  <a:lnTo>
                    <a:pt x="1615523" y="0"/>
                  </a:lnTo>
                  <a:lnTo>
                    <a:pt x="1615523" y="980166"/>
                  </a:lnTo>
                  <a:lnTo>
                    <a:pt x="0" y="9801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3" id="23"/>
            <p:cNvSpPr/>
            <p:nvPr/>
          </p:nvSpPr>
          <p:spPr>
            <a:xfrm flipH="false" flipV="false" rot="-5400000">
              <a:off x="9935943" y="711005"/>
              <a:ext cx="1131250" cy="2323821"/>
            </a:xfrm>
            <a:custGeom>
              <a:avLst/>
              <a:gdLst/>
              <a:ahLst/>
              <a:cxnLst/>
              <a:rect r="r" b="b" t="t" l="l"/>
              <a:pathLst>
                <a:path h="2323821" w="1131250">
                  <a:moveTo>
                    <a:pt x="0" y="0"/>
                  </a:moveTo>
                  <a:lnTo>
                    <a:pt x="1131250" y="0"/>
                  </a:lnTo>
                  <a:lnTo>
                    <a:pt x="1131250" y="2323821"/>
                  </a:lnTo>
                  <a:lnTo>
                    <a:pt x="0" y="2323821"/>
                  </a:lnTo>
                  <a:lnTo>
                    <a:pt x="0" y="0"/>
                  </a:lnTo>
                  <a:close/>
                </a:path>
              </a:pathLst>
            </a:custGeom>
            <a:blipFill>
              <a:blip r:embed="rId26">
                <a:extLst>
                  <a:ext uri="{96DAC541-7B7A-43D3-8B79-37D633B846F1}">
                    <asvg:svgBlip xmlns:asvg="http://schemas.microsoft.com/office/drawing/2016/SVG/main" r:embed="rId27"/>
                  </a:ext>
                </a:extLst>
              </a:blip>
              <a:stretch>
                <a:fillRect l="-105420" t="0" r="0" b="0"/>
              </a:stretch>
            </a:blipFill>
            <a:ln cap="sq">
              <a:noFill/>
              <a:prstDash val="solid"/>
              <a:miter/>
            </a:ln>
          </p:spPr>
        </p:sp>
        <p:sp>
          <p:nvSpPr>
            <p:cNvPr name="Freeform 24" id="24"/>
            <p:cNvSpPr/>
            <p:nvPr/>
          </p:nvSpPr>
          <p:spPr>
            <a:xfrm flipH="false" flipV="false" rot="-5400000">
              <a:off x="9444165" y="1412949"/>
              <a:ext cx="2051184" cy="2051184"/>
            </a:xfrm>
            <a:custGeom>
              <a:avLst/>
              <a:gdLst/>
              <a:ahLst/>
              <a:cxnLst/>
              <a:rect r="r" b="b" t="t" l="l"/>
              <a:pathLst>
                <a:path h="2051184" w="2051184">
                  <a:moveTo>
                    <a:pt x="0" y="0"/>
                  </a:moveTo>
                  <a:lnTo>
                    <a:pt x="2051184" y="0"/>
                  </a:lnTo>
                  <a:lnTo>
                    <a:pt x="2051184" y="2051184"/>
                  </a:lnTo>
                  <a:lnTo>
                    <a:pt x="0" y="2051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5" id="25"/>
            <p:cNvSpPr/>
            <p:nvPr/>
          </p:nvSpPr>
          <p:spPr>
            <a:xfrm flipH="false" flipV="false" rot="0">
              <a:off x="9907860" y="1892899"/>
              <a:ext cx="1112740" cy="1057103"/>
            </a:xfrm>
            <a:custGeom>
              <a:avLst/>
              <a:gdLst/>
              <a:ahLst/>
              <a:cxnLst/>
              <a:rect r="r" b="b" t="t" l="l"/>
              <a:pathLst>
                <a:path h="1057103" w="1112740">
                  <a:moveTo>
                    <a:pt x="0" y="0"/>
                  </a:moveTo>
                  <a:lnTo>
                    <a:pt x="1112740" y="0"/>
                  </a:lnTo>
                  <a:lnTo>
                    <a:pt x="1112740" y="1057103"/>
                  </a:lnTo>
                  <a:lnTo>
                    <a:pt x="0" y="105710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6" id="26"/>
            <p:cNvSpPr/>
            <p:nvPr/>
          </p:nvSpPr>
          <p:spPr>
            <a:xfrm flipH="true" flipV="true" rot="-5400000">
              <a:off x="12236992" y="1840210"/>
              <a:ext cx="1131250" cy="2323821"/>
            </a:xfrm>
            <a:custGeom>
              <a:avLst/>
              <a:gdLst/>
              <a:ahLst/>
              <a:cxnLst/>
              <a:rect r="r" b="b" t="t" l="l"/>
              <a:pathLst>
                <a:path h="2323821" w="1131250">
                  <a:moveTo>
                    <a:pt x="1131250" y="2323822"/>
                  </a:moveTo>
                  <a:lnTo>
                    <a:pt x="0" y="2323822"/>
                  </a:lnTo>
                  <a:lnTo>
                    <a:pt x="0" y="0"/>
                  </a:lnTo>
                  <a:lnTo>
                    <a:pt x="1131250" y="0"/>
                  </a:lnTo>
                  <a:lnTo>
                    <a:pt x="1131250" y="2323822"/>
                  </a:lnTo>
                  <a:close/>
                </a:path>
              </a:pathLst>
            </a:custGeom>
            <a:blipFill>
              <a:blip r:embed="rId30">
                <a:extLst>
                  <a:ext uri="{96DAC541-7B7A-43D3-8B79-37D633B846F1}">
                    <asvg:svgBlip xmlns:asvg="http://schemas.microsoft.com/office/drawing/2016/SVG/main" r:embed="rId31"/>
                  </a:ext>
                </a:extLst>
              </a:blip>
              <a:stretch>
                <a:fillRect l="-105420" t="0" r="0" b="0"/>
              </a:stretch>
            </a:blipFill>
            <a:ln cap="sq">
              <a:noFill/>
              <a:prstDash val="solid"/>
              <a:miter/>
            </a:ln>
          </p:spPr>
        </p:sp>
        <p:sp>
          <p:nvSpPr>
            <p:cNvPr name="Freeform 27" id="27"/>
            <p:cNvSpPr/>
            <p:nvPr/>
          </p:nvSpPr>
          <p:spPr>
            <a:xfrm flipH="false" flipV="false" rot="-5400000">
              <a:off x="11777025" y="1410904"/>
              <a:ext cx="2051184" cy="2051184"/>
            </a:xfrm>
            <a:custGeom>
              <a:avLst/>
              <a:gdLst/>
              <a:ahLst/>
              <a:cxnLst/>
              <a:rect r="r" b="b" t="t" l="l"/>
              <a:pathLst>
                <a:path h="2051184" w="2051184">
                  <a:moveTo>
                    <a:pt x="0" y="0"/>
                  </a:moveTo>
                  <a:lnTo>
                    <a:pt x="2051184" y="0"/>
                  </a:lnTo>
                  <a:lnTo>
                    <a:pt x="2051184" y="2051184"/>
                  </a:lnTo>
                  <a:lnTo>
                    <a:pt x="0" y="2051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8" id="28"/>
            <p:cNvSpPr/>
            <p:nvPr/>
          </p:nvSpPr>
          <p:spPr>
            <a:xfrm flipH="false" flipV="false" rot="0">
              <a:off x="12192864" y="1840341"/>
              <a:ext cx="1158326" cy="1158326"/>
            </a:xfrm>
            <a:custGeom>
              <a:avLst/>
              <a:gdLst/>
              <a:ahLst/>
              <a:cxnLst/>
              <a:rect r="r" b="b" t="t" l="l"/>
              <a:pathLst>
                <a:path h="1158326" w="1158326">
                  <a:moveTo>
                    <a:pt x="0" y="0"/>
                  </a:moveTo>
                  <a:lnTo>
                    <a:pt x="1158326" y="0"/>
                  </a:lnTo>
                  <a:lnTo>
                    <a:pt x="1158326" y="1158326"/>
                  </a:lnTo>
                  <a:lnTo>
                    <a:pt x="0" y="115832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9" id="29"/>
            <p:cNvSpPr/>
            <p:nvPr/>
          </p:nvSpPr>
          <p:spPr>
            <a:xfrm flipH="true" flipV="true" rot="-5400000">
              <a:off x="16882641" y="1840381"/>
              <a:ext cx="1131700" cy="2324746"/>
            </a:xfrm>
            <a:custGeom>
              <a:avLst/>
              <a:gdLst/>
              <a:ahLst/>
              <a:cxnLst/>
              <a:rect r="r" b="b" t="t" l="l"/>
              <a:pathLst>
                <a:path h="2324746" w="1131700">
                  <a:moveTo>
                    <a:pt x="1131700" y="2324747"/>
                  </a:moveTo>
                  <a:lnTo>
                    <a:pt x="0" y="2324747"/>
                  </a:lnTo>
                  <a:lnTo>
                    <a:pt x="0" y="0"/>
                  </a:lnTo>
                  <a:lnTo>
                    <a:pt x="1131700" y="0"/>
                  </a:lnTo>
                  <a:lnTo>
                    <a:pt x="1131700" y="2324747"/>
                  </a:lnTo>
                  <a:close/>
                </a:path>
              </a:pathLst>
            </a:custGeom>
            <a:blipFill>
              <a:blip r:embed="rId14">
                <a:extLst>
                  <a:ext uri="{96DAC541-7B7A-43D3-8B79-37D633B846F1}">
                    <asvg:svgBlip xmlns:asvg="http://schemas.microsoft.com/office/drawing/2016/SVG/main" r:embed="rId15"/>
                  </a:ext>
                </a:extLst>
              </a:blip>
              <a:stretch>
                <a:fillRect l="-105420" t="0" r="0" b="0"/>
              </a:stretch>
            </a:blipFill>
          </p:spPr>
        </p:sp>
        <p:sp>
          <p:nvSpPr>
            <p:cNvPr name="Freeform 30" id="30"/>
            <p:cNvSpPr/>
            <p:nvPr/>
          </p:nvSpPr>
          <p:spPr>
            <a:xfrm flipH="false" flipV="false" rot="-5400000">
              <a:off x="16422491" y="1410904"/>
              <a:ext cx="2052000" cy="2052000"/>
            </a:xfrm>
            <a:custGeom>
              <a:avLst/>
              <a:gdLst/>
              <a:ahLst/>
              <a:cxnLst/>
              <a:rect r="r" b="b" t="t" l="l"/>
              <a:pathLst>
                <a:path h="2052000" w="2052000">
                  <a:moveTo>
                    <a:pt x="0" y="0"/>
                  </a:moveTo>
                  <a:lnTo>
                    <a:pt x="2052000" y="0"/>
                  </a:lnTo>
                  <a:lnTo>
                    <a:pt x="2052000" y="2052000"/>
                  </a:lnTo>
                  <a:lnTo>
                    <a:pt x="0" y="2052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31" id="31"/>
            <p:cNvSpPr/>
            <p:nvPr/>
          </p:nvSpPr>
          <p:spPr>
            <a:xfrm flipH="false" flipV="false" rot="0">
              <a:off x="16939476" y="1941172"/>
              <a:ext cx="1058127" cy="1058127"/>
            </a:xfrm>
            <a:custGeom>
              <a:avLst/>
              <a:gdLst/>
              <a:ahLst/>
              <a:cxnLst/>
              <a:rect r="r" b="b" t="t" l="l"/>
              <a:pathLst>
                <a:path h="1058127" w="1058127">
                  <a:moveTo>
                    <a:pt x="0" y="0"/>
                  </a:moveTo>
                  <a:lnTo>
                    <a:pt x="1058127" y="0"/>
                  </a:lnTo>
                  <a:lnTo>
                    <a:pt x="1058127" y="1058127"/>
                  </a:lnTo>
                  <a:lnTo>
                    <a:pt x="0" y="105812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2" id="32"/>
            <p:cNvSpPr/>
            <p:nvPr/>
          </p:nvSpPr>
          <p:spPr>
            <a:xfrm flipH="false" flipV="false" rot="-5400000">
              <a:off x="19170000" y="693543"/>
              <a:ext cx="1143046" cy="2348052"/>
            </a:xfrm>
            <a:custGeom>
              <a:avLst/>
              <a:gdLst/>
              <a:ahLst/>
              <a:cxnLst/>
              <a:rect r="r" b="b" t="t" l="l"/>
              <a:pathLst>
                <a:path h="2348052" w="1143046">
                  <a:moveTo>
                    <a:pt x="0" y="0"/>
                  </a:moveTo>
                  <a:lnTo>
                    <a:pt x="1143046" y="0"/>
                  </a:lnTo>
                  <a:lnTo>
                    <a:pt x="1143046" y="2348052"/>
                  </a:lnTo>
                  <a:lnTo>
                    <a:pt x="0" y="2348052"/>
                  </a:lnTo>
                  <a:lnTo>
                    <a:pt x="0" y="0"/>
                  </a:lnTo>
                  <a:close/>
                </a:path>
              </a:pathLst>
            </a:custGeom>
            <a:blipFill>
              <a:blip r:embed="rId18">
                <a:extLst>
                  <a:ext uri="{96DAC541-7B7A-43D3-8B79-37D633B846F1}">
                    <asvg:svgBlip xmlns:asvg="http://schemas.microsoft.com/office/drawing/2016/SVG/main" r:embed="rId19"/>
                  </a:ext>
                </a:extLst>
              </a:blip>
              <a:stretch>
                <a:fillRect l="-105420" t="0" r="0" b="0"/>
              </a:stretch>
            </a:blipFill>
            <a:ln cap="sq">
              <a:noFill/>
              <a:prstDash val="solid"/>
              <a:miter/>
            </a:ln>
          </p:spPr>
        </p:sp>
        <p:sp>
          <p:nvSpPr>
            <p:cNvPr name="Freeform 33" id="33"/>
            <p:cNvSpPr/>
            <p:nvPr/>
          </p:nvSpPr>
          <p:spPr>
            <a:xfrm flipH="false" flipV="false" rot="-5400000">
              <a:off x="18673095" y="1402806"/>
              <a:ext cx="2072572" cy="2072572"/>
            </a:xfrm>
            <a:custGeom>
              <a:avLst/>
              <a:gdLst/>
              <a:ahLst/>
              <a:cxnLst/>
              <a:rect r="r" b="b" t="t" l="l"/>
              <a:pathLst>
                <a:path h="2072572" w="2072572">
                  <a:moveTo>
                    <a:pt x="0" y="0"/>
                  </a:moveTo>
                  <a:lnTo>
                    <a:pt x="2072572" y="0"/>
                  </a:lnTo>
                  <a:lnTo>
                    <a:pt x="2072572" y="2072572"/>
                  </a:lnTo>
                  <a:lnTo>
                    <a:pt x="0" y="2072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34" id="34"/>
            <p:cNvSpPr/>
            <p:nvPr/>
          </p:nvSpPr>
          <p:spPr>
            <a:xfrm flipH="false" flipV="false" rot="0">
              <a:off x="19145444" y="1820849"/>
              <a:ext cx="1230264" cy="1156449"/>
            </a:xfrm>
            <a:custGeom>
              <a:avLst/>
              <a:gdLst/>
              <a:ahLst/>
              <a:cxnLst/>
              <a:rect r="r" b="b" t="t" l="l"/>
              <a:pathLst>
                <a:path h="1156449" w="1230264">
                  <a:moveTo>
                    <a:pt x="0" y="0"/>
                  </a:moveTo>
                  <a:lnTo>
                    <a:pt x="1230265" y="0"/>
                  </a:lnTo>
                  <a:lnTo>
                    <a:pt x="1230265" y="1156449"/>
                  </a:lnTo>
                  <a:lnTo>
                    <a:pt x="0" y="1156449"/>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5" id="35"/>
            <p:cNvSpPr/>
            <p:nvPr/>
          </p:nvSpPr>
          <p:spPr>
            <a:xfrm flipH="true" flipV="true" rot="-5400000">
              <a:off x="21478138" y="1734906"/>
              <a:ext cx="1132358" cy="2326096"/>
            </a:xfrm>
            <a:custGeom>
              <a:avLst/>
              <a:gdLst/>
              <a:ahLst/>
              <a:cxnLst/>
              <a:rect r="r" b="b" t="t" l="l"/>
              <a:pathLst>
                <a:path h="2326096" w="1132358">
                  <a:moveTo>
                    <a:pt x="1132358" y="2326096"/>
                  </a:moveTo>
                  <a:lnTo>
                    <a:pt x="0" y="2326096"/>
                  </a:lnTo>
                  <a:lnTo>
                    <a:pt x="0" y="0"/>
                  </a:lnTo>
                  <a:lnTo>
                    <a:pt x="1132358" y="0"/>
                  </a:lnTo>
                  <a:lnTo>
                    <a:pt x="1132358" y="2326096"/>
                  </a:lnTo>
                  <a:close/>
                </a:path>
              </a:pathLst>
            </a:custGeom>
            <a:blipFill>
              <a:blip r:embed="rId22">
                <a:extLst>
                  <a:ext uri="{96DAC541-7B7A-43D3-8B79-37D633B846F1}">
                    <asvg:svgBlip xmlns:asvg="http://schemas.microsoft.com/office/drawing/2016/SVG/main" r:embed="rId23"/>
                  </a:ext>
                </a:extLst>
              </a:blip>
              <a:stretch>
                <a:fillRect l="-105420" t="0" r="0" b="0"/>
              </a:stretch>
            </a:blipFill>
            <a:ln cap="sq">
              <a:noFill/>
              <a:prstDash val="solid"/>
              <a:miter/>
            </a:ln>
          </p:spPr>
        </p:sp>
        <p:sp>
          <p:nvSpPr>
            <p:cNvPr name="Freeform 36" id="36"/>
            <p:cNvSpPr/>
            <p:nvPr/>
          </p:nvSpPr>
          <p:spPr>
            <a:xfrm flipH="false" flipV="false" rot="-5400000">
              <a:off x="21017721" y="1305179"/>
              <a:ext cx="2053192" cy="2053192"/>
            </a:xfrm>
            <a:custGeom>
              <a:avLst/>
              <a:gdLst/>
              <a:ahLst/>
              <a:cxnLst/>
              <a:rect r="r" b="b" t="t" l="l"/>
              <a:pathLst>
                <a:path h="2053192" w="2053192">
                  <a:moveTo>
                    <a:pt x="0" y="0"/>
                  </a:moveTo>
                  <a:lnTo>
                    <a:pt x="2053192" y="0"/>
                  </a:lnTo>
                  <a:lnTo>
                    <a:pt x="2053192" y="2053192"/>
                  </a:lnTo>
                  <a:lnTo>
                    <a:pt x="0" y="2053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37" id="37"/>
            <p:cNvSpPr/>
            <p:nvPr/>
          </p:nvSpPr>
          <p:spPr>
            <a:xfrm flipH="false" flipV="false" rot="0">
              <a:off x="21594288" y="1628098"/>
              <a:ext cx="871902" cy="1417727"/>
            </a:xfrm>
            <a:custGeom>
              <a:avLst/>
              <a:gdLst/>
              <a:ahLst/>
              <a:cxnLst/>
              <a:rect r="r" b="b" t="t" l="l"/>
              <a:pathLst>
                <a:path h="1417727" w="871902">
                  <a:moveTo>
                    <a:pt x="0" y="0"/>
                  </a:moveTo>
                  <a:lnTo>
                    <a:pt x="871901" y="0"/>
                  </a:lnTo>
                  <a:lnTo>
                    <a:pt x="871901" y="1417727"/>
                  </a:lnTo>
                  <a:lnTo>
                    <a:pt x="0" y="141772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AutoShape 38" id="38"/>
            <p:cNvSpPr/>
            <p:nvPr/>
          </p:nvSpPr>
          <p:spPr>
            <a:xfrm>
              <a:off x="1161778" y="3595809"/>
              <a:ext cx="0" cy="580028"/>
            </a:xfrm>
            <a:prstGeom prst="line">
              <a:avLst/>
            </a:prstGeom>
            <a:ln cap="rnd" w="72675">
              <a:solidFill>
                <a:srgbClr val="9397D8"/>
              </a:solidFill>
              <a:prstDash val="sysDot"/>
              <a:headEnd type="none" len="sm" w="sm"/>
              <a:tailEnd type="oval" len="lg" w="lg"/>
            </a:ln>
          </p:spPr>
        </p:sp>
        <p:sp>
          <p:nvSpPr>
            <p:cNvPr name="TextBox 39" id="39"/>
            <p:cNvSpPr txBox="true"/>
            <p:nvPr/>
          </p:nvSpPr>
          <p:spPr>
            <a:xfrm rot="0">
              <a:off x="30949" y="4220029"/>
              <a:ext cx="2540181" cy="353600"/>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Data</a:t>
              </a:r>
              <a:r>
                <a:rPr lang="en-US" b="true" sz="1697">
                  <a:solidFill>
                    <a:srgbClr val="343432"/>
                  </a:solidFill>
                  <a:latin typeface="Montserrat Bold"/>
                  <a:ea typeface="Montserrat Bold"/>
                  <a:cs typeface="Montserrat Bold"/>
                  <a:sym typeface="Montserrat Bold"/>
                </a:rPr>
                <a:t> Collection </a:t>
              </a:r>
            </a:p>
          </p:txBody>
        </p:sp>
        <p:sp>
          <p:nvSpPr>
            <p:cNvPr name="AutoShape 40" id="40"/>
            <p:cNvSpPr/>
            <p:nvPr/>
          </p:nvSpPr>
          <p:spPr>
            <a:xfrm flipH="true" flipV="true">
              <a:off x="3473897" y="775737"/>
              <a:ext cx="3989" cy="580014"/>
            </a:xfrm>
            <a:prstGeom prst="line">
              <a:avLst/>
            </a:prstGeom>
            <a:ln cap="rnd" w="72675">
              <a:solidFill>
                <a:srgbClr val="62B0D9"/>
              </a:solidFill>
              <a:prstDash val="sysDot"/>
              <a:headEnd type="none" len="sm" w="sm"/>
              <a:tailEnd type="oval" len="lg" w="lg"/>
            </a:ln>
          </p:spPr>
        </p:sp>
        <p:sp>
          <p:nvSpPr>
            <p:cNvPr name="TextBox 41" id="41"/>
            <p:cNvSpPr txBox="true"/>
            <p:nvPr/>
          </p:nvSpPr>
          <p:spPr>
            <a:xfrm rot="0">
              <a:off x="1799314" y="1109"/>
              <a:ext cx="3468038"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SQL INNER JOIN for Environmental Data</a:t>
              </a:r>
            </a:p>
          </p:txBody>
        </p:sp>
        <p:sp>
          <p:nvSpPr>
            <p:cNvPr name="AutoShape 42" id="42"/>
            <p:cNvSpPr/>
            <p:nvPr/>
          </p:nvSpPr>
          <p:spPr>
            <a:xfrm>
              <a:off x="5887489" y="3504012"/>
              <a:ext cx="0" cy="580028"/>
            </a:xfrm>
            <a:prstGeom prst="line">
              <a:avLst/>
            </a:prstGeom>
            <a:ln cap="rnd" w="72675">
              <a:solidFill>
                <a:srgbClr val="8ED7E8"/>
              </a:solidFill>
              <a:prstDash val="sysDot"/>
              <a:headEnd type="none" len="sm" w="sm"/>
              <a:tailEnd type="oval" len="lg" w="lg"/>
            </a:ln>
          </p:spPr>
        </p:sp>
        <p:sp>
          <p:nvSpPr>
            <p:cNvPr name="TextBox 43" id="43"/>
            <p:cNvSpPr txBox="true"/>
            <p:nvPr/>
          </p:nvSpPr>
          <p:spPr>
            <a:xfrm rot="0">
              <a:off x="3817677" y="4128232"/>
              <a:ext cx="4267220"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Transform Format: Horizontal to Vertical</a:t>
              </a:r>
            </a:p>
          </p:txBody>
        </p:sp>
        <p:sp>
          <p:nvSpPr>
            <p:cNvPr name="AutoShape 44" id="44"/>
            <p:cNvSpPr/>
            <p:nvPr/>
          </p:nvSpPr>
          <p:spPr>
            <a:xfrm flipH="true" flipV="true">
              <a:off x="8205195" y="786480"/>
              <a:ext cx="3989" cy="580014"/>
            </a:xfrm>
            <a:prstGeom prst="line">
              <a:avLst/>
            </a:prstGeom>
            <a:ln cap="rnd" w="72675">
              <a:solidFill>
                <a:srgbClr val="91DFB1"/>
              </a:solidFill>
              <a:prstDash val="sysDot"/>
              <a:headEnd type="none" len="sm" w="sm"/>
              <a:tailEnd type="oval" len="lg" w="lg"/>
            </a:ln>
          </p:spPr>
        </p:sp>
        <p:sp>
          <p:nvSpPr>
            <p:cNvPr name="TextBox 45" id="45"/>
            <p:cNvSpPr txBox="true"/>
            <p:nvPr/>
          </p:nvSpPr>
          <p:spPr>
            <a:xfrm rot="0">
              <a:off x="6452203" y="11743"/>
              <a:ext cx="3513962"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Add Day Column &amp; Geopy Mapping</a:t>
              </a:r>
            </a:p>
          </p:txBody>
        </p:sp>
        <p:sp>
          <p:nvSpPr>
            <p:cNvPr name="AutoShape 46" id="46"/>
            <p:cNvSpPr/>
            <p:nvPr/>
          </p:nvSpPr>
          <p:spPr>
            <a:xfrm>
              <a:off x="10470435" y="3483928"/>
              <a:ext cx="0" cy="580028"/>
            </a:xfrm>
            <a:prstGeom prst="line">
              <a:avLst/>
            </a:prstGeom>
            <a:ln cap="rnd" w="72675">
              <a:solidFill>
                <a:srgbClr val="F8D389"/>
              </a:solidFill>
              <a:prstDash val="sysDot"/>
              <a:headEnd type="none" len="sm" w="sm"/>
              <a:tailEnd type="oval" len="lg" w="lg"/>
            </a:ln>
          </p:spPr>
        </p:sp>
        <p:sp>
          <p:nvSpPr>
            <p:cNvPr name="TextBox 47" id="47"/>
            <p:cNvSpPr txBox="true"/>
            <p:nvPr/>
          </p:nvSpPr>
          <p:spPr>
            <a:xfrm rot="0">
              <a:off x="8745927" y="4128232"/>
              <a:ext cx="3449016" cy="353600"/>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Data Normalization </a:t>
              </a:r>
            </a:p>
          </p:txBody>
        </p:sp>
        <p:sp>
          <p:nvSpPr>
            <p:cNvPr name="AutoShape 48" id="48"/>
            <p:cNvSpPr/>
            <p:nvPr/>
          </p:nvSpPr>
          <p:spPr>
            <a:xfrm flipH="true" flipV="true">
              <a:off x="12817858" y="786480"/>
              <a:ext cx="3989" cy="580014"/>
            </a:xfrm>
            <a:prstGeom prst="line">
              <a:avLst/>
            </a:prstGeom>
            <a:ln cap="rnd" w="72675">
              <a:solidFill>
                <a:srgbClr val="F8B27C"/>
              </a:solidFill>
              <a:prstDash val="sysDot"/>
              <a:headEnd type="none" len="sm" w="sm"/>
              <a:tailEnd type="oval" len="lg" w="lg"/>
            </a:ln>
          </p:spPr>
        </p:sp>
        <p:sp>
          <p:nvSpPr>
            <p:cNvPr name="TextBox 49" id="49"/>
            <p:cNvSpPr txBox="true"/>
            <p:nvPr/>
          </p:nvSpPr>
          <p:spPr>
            <a:xfrm rot="0">
              <a:off x="11479254" y="11852"/>
              <a:ext cx="2677208"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Country/State Analysis</a:t>
              </a:r>
            </a:p>
          </p:txBody>
        </p:sp>
        <p:sp>
          <p:nvSpPr>
            <p:cNvPr name="AutoShape 50" id="50"/>
            <p:cNvSpPr/>
            <p:nvPr/>
          </p:nvSpPr>
          <p:spPr>
            <a:xfrm>
              <a:off x="15134160" y="3483928"/>
              <a:ext cx="0" cy="594390"/>
            </a:xfrm>
            <a:prstGeom prst="line">
              <a:avLst/>
            </a:prstGeom>
            <a:ln cap="rnd" w="72675">
              <a:solidFill>
                <a:srgbClr val="FAC816"/>
              </a:solidFill>
              <a:prstDash val="sysDot"/>
              <a:headEnd type="none" len="sm" w="sm"/>
              <a:tailEnd type="oval" len="lg" w="lg"/>
            </a:ln>
          </p:spPr>
        </p:sp>
        <p:sp>
          <p:nvSpPr>
            <p:cNvPr name="TextBox 51" id="51"/>
            <p:cNvSpPr txBox="true"/>
            <p:nvPr/>
          </p:nvSpPr>
          <p:spPr>
            <a:xfrm rot="0">
              <a:off x="13368102" y="4207116"/>
              <a:ext cx="3532117"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Trend &amp; Correlation Analysis</a:t>
              </a:r>
            </a:p>
          </p:txBody>
        </p:sp>
        <p:sp>
          <p:nvSpPr>
            <p:cNvPr name="AutoShape 52" id="52"/>
            <p:cNvSpPr/>
            <p:nvPr/>
          </p:nvSpPr>
          <p:spPr>
            <a:xfrm flipH="true" flipV="true">
              <a:off x="17384150" y="786371"/>
              <a:ext cx="3989" cy="580014"/>
            </a:xfrm>
            <a:prstGeom prst="line">
              <a:avLst/>
            </a:prstGeom>
            <a:ln cap="rnd" w="72675">
              <a:solidFill>
                <a:srgbClr val="62B0D9"/>
              </a:solidFill>
              <a:prstDash val="sysDot"/>
              <a:headEnd type="none" len="sm" w="sm"/>
              <a:tailEnd type="oval" len="lg" w="lg"/>
            </a:ln>
          </p:spPr>
        </p:sp>
        <p:sp>
          <p:nvSpPr>
            <p:cNvPr name="TextBox 53" id="53"/>
            <p:cNvSpPr txBox="true"/>
            <p:nvPr/>
          </p:nvSpPr>
          <p:spPr>
            <a:xfrm rot="0">
              <a:off x="15605100" y="-9525"/>
              <a:ext cx="3558101"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LSTM &amp; BiLSTM Model Training</a:t>
              </a:r>
            </a:p>
          </p:txBody>
        </p:sp>
        <p:sp>
          <p:nvSpPr>
            <p:cNvPr name="AutoShape 54" id="54"/>
            <p:cNvSpPr/>
            <p:nvPr/>
          </p:nvSpPr>
          <p:spPr>
            <a:xfrm>
              <a:off x="19770635" y="3493970"/>
              <a:ext cx="0" cy="580028"/>
            </a:xfrm>
            <a:prstGeom prst="line">
              <a:avLst/>
            </a:prstGeom>
            <a:ln cap="rnd" w="72675">
              <a:solidFill>
                <a:srgbClr val="8ED7E8"/>
              </a:solidFill>
              <a:prstDash val="sysDot"/>
              <a:headEnd type="none" len="sm" w="sm"/>
              <a:tailEnd type="oval" len="lg" w="lg"/>
            </a:ln>
          </p:spPr>
        </p:sp>
        <p:sp>
          <p:nvSpPr>
            <p:cNvPr name="TextBox 55" id="55"/>
            <p:cNvSpPr txBox="true"/>
            <p:nvPr/>
          </p:nvSpPr>
          <p:spPr>
            <a:xfrm rot="0">
              <a:off x="17981216" y="4118190"/>
              <a:ext cx="3931669" cy="720665"/>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Performance Evaluation: RMSE,</a:t>
              </a:r>
              <a:r>
                <a:rPr lang="en-US" b="true" sz="1697">
                  <a:solidFill>
                    <a:srgbClr val="343432"/>
                  </a:solidFill>
                  <a:latin typeface="Montserrat Bold"/>
                  <a:ea typeface="Montserrat Bold"/>
                  <a:cs typeface="Montserrat Bold"/>
                  <a:sym typeface="Montserrat Bold"/>
                </a:rPr>
                <a:t> R²</a:t>
              </a:r>
            </a:p>
          </p:txBody>
        </p:sp>
        <p:sp>
          <p:nvSpPr>
            <p:cNvPr name="AutoShape 56" id="56"/>
            <p:cNvSpPr/>
            <p:nvPr/>
          </p:nvSpPr>
          <p:spPr>
            <a:xfrm flipH="true" flipV="true">
              <a:off x="22052140" y="698688"/>
              <a:ext cx="3989" cy="580014"/>
            </a:xfrm>
            <a:prstGeom prst="line">
              <a:avLst/>
            </a:prstGeom>
            <a:ln cap="rnd" w="72675">
              <a:solidFill>
                <a:srgbClr val="91DFB1"/>
              </a:solidFill>
              <a:prstDash val="sysDot"/>
              <a:headEnd type="none" len="sm" w="sm"/>
              <a:tailEnd type="oval" len="lg" w="lg"/>
            </a:ln>
          </p:spPr>
        </p:sp>
        <p:sp>
          <p:nvSpPr>
            <p:cNvPr name="TextBox 57" id="57"/>
            <p:cNvSpPr txBox="true"/>
            <p:nvPr/>
          </p:nvSpPr>
          <p:spPr>
            <a:xfrm rot="0">
              <a:off x="20613553" y="99644"/>
              <a:ext cx="2892529" cy="353600"/>
            </a:xfrm>
            <a:prstGeom prst="rect">
              <a:avLst/>
            </a:prstGeom>
          </p:spPr>
          <p:txBody>
            <a:bodyPr anchor="t" rtlCol="false" tIns="0" lIns="0" bIns="0" rIns="0">
              <a:spAutoFit/>
            </a:bodyPr>
            <a:lstStyle/>
            <a:p>
              <a:pPr algn="ctr" marL="0" indent="0" lvl="0">
                <a:lnSpc>
                  <a:spcPts val="2172"/>
                </a:lnSpc>
                <a:spcBef>
                  <a:spcPct val="0"/>
                </a:spcBef>
              </a:pPr>
              <a:r>
                <a:rPr lang="en-US" b="true" sz="1697">
                  <a:solidFill>
                    <a:srgbClr val="343432"/>
                  </a:solidFill>
                  <a:latin typeface="Montserrat Bold"/>
                  <a:ea typeface="Montserrat Bold"/>
                  <a:cs typeface="Montserrat Bold"/>
                  <a:sym typeface="Montserrat Bold"/>
                </a:rPr>
                <a:t>Yield Prediction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14337"/>
            <a:ext cx="16721155" cy="9198032"/>
            <a:chOff x="0" y="0"/>
            <a:chExt cx="8966076" cy="4932091"/>
          </a:xfrm>
        </p:grpSpPr>
        <p:sp>
          <p:nvSpPr>
            <p:cNvPr name="Freeform 3" id="3"/>
            <p:cNvSpPr/>
            <p:nvPr/>
          </p:nvSpPr>
          <p:spPr>
            <a:xfrm flipH="false" flipV="false" rot="0">
              <a:off x="0" y="0"/>
              <a:ext cx="8966076" cy="4932091"/>
            </a:xfrm>
            <a:custGeom>
              <a:avLst/>
              <a:gdLst/>
              <a:ahLst/>
              <a:cxnLst/>
              <a:rect r="r" b="b" t="t" l="l"/>
              <a:pathLst>
                <a:path h="4932091" w="8966076">
                  <a:moveTo>
                    <a:pt x="0" y="0"/>
                  </a:moveTo>
                  <a:lnTo>
                    <a:pt x="0" y="4932091"/>
                  </a:lnTo>
                  <a:lnTo>
                    <a:pt x="8966076" y="4932091"/>
                  </a:lnTo>
                  <a:lnTo>
                    <a:pt x="8966076" y="0"/>
                  </a:lnTo>
                  <a:lnTo>
                    <a:pt x="0" y="0"/>
                  </a:lnTo>
                  <a:close/>
                  <a:moveTo>
                    <a:pt x="8905116" y="4871131"/>
                  </a:moveTo>
                  <a:lnTo>
                    <a:pt x="59690" y="4871131"/>
                  </a:lnTo>
                  <a:lnTo>
                    <a:pt x="59690" y="59690"/>
                  </a:lnTo>
                  <a:lnTo>
                    <a:pt x="8905116" y="59690"/>
                  </a:lnTo>
                  <a:lnTo>
                    <a:pt x="8905116" y="4871131"/>
                  </a:lnTo>
                  <a:close/>
                </a:path>
              </a:pathLst>
            </a:custGeom>
            <a:solidFill>
              <a:srgbClr val="FFFFFF"/>
            </a:solidFill>
          </p:spPr>
        </p:sp>
      </p:grpSp>
      <p:sp>
        <p:nvSpPr>
          <p:cNvPr name="Freeform 4" id="4"/>
          <p:cNvSpPr/>
          <p:nvPr/>
        </p:nvSpPr>
        <p:spPr>
          <a:xfrm flipH="false" flipV="false" rot="-7672679">
            <a:off x="15038882" y="-1761564"/>
            <a:ext cx="3896394" cy="5580529"/>
          </a:xfrm>
          <a:custGeom>
            <a:avLst/>
            <a:gdLst/>
            <a:ahLst/>
            <a:cxnLst/>
            <a:rect r="r" b="b" t="t" l="l"/>
            <a:pathLst>
              <a:path h="5580529" w="3896394">
                <a:moveTo>
                  <a:pt x="0" y="0"/>
                </a:moveTo>
                <a:lnTo>
                  <a:pt x="3896395" y="0"/>
                </a:lnTo>
                <a:lnTo>
                  <a:pt x="3896395" y="5580528"/>
                </a:lnTo>
                <a:lnTo>
                  <a:pt x="0" y="5580528"/>
                </a:lnTo>
                <a:lnTo>
                  <a:pt x="0" y="0"/>
                </a:lnTo>
                <a:close/>
              </a:path>
            </a:pathLst>
          </a:custGeom>
          <a:blipFill>
            <a:blip r:embed="rId2"/>
            <a:stretch>
              <a:fillRect l="0" t="0" r="0" b="0"/>
            </a:stretch>
          </a:blipFill>
        </p:spPr>
      </p:sp>
      <p:sp>
        <p:nvSpPr>
          <p:cNvPr name="TextBox 5" id="5"/>
          <p:cNvSpPr txBox="true"/>
          <p:nvPr/>
        </p:nvSpPr>
        <p:spPr>
          <a:xfrm rot="0">
            <a:off x="665202" y="1028700"/>
            <a:ext cx="17448151" cy="1228725"/>
          </a:xfrm>
          <a:prstGeom prst="rect">
            <a:avLst/>
          </a:prstGeom>
        </p:spPr>
        <p:txBody>
          <a:bodyPr anchor="t" rtlCol="false" tIns="0" lIns="0" bIns="0" rIns="0">
            <a:spAutoFit/>
          </a:bodyPr>
          <a:lstStyle/>
          <a:p>
            <a:pPr algn="ctr">
              <a:lnSpc>
                <a:spcPts val="9690"/>
              </a:lnSpc>
            </a:pPr>
            <a:r>
              <a:rPr lang="en-US" b="true" sz="8075">
                <a:solidFill>
                  <a:srgbClr val="985A45"/>
                </a:solidFill>
                <a:latin typeface="Lato 1 Bold"/>
                <a:ea typeface="Lato 1 Bold"/>
                <a:cs typeface="Lato 1 Bold"/>
                <a:sym typeface="Lato 1 Bold"/>
              </a:rPr>
              <a:t>DATA COLLECTION </a:t>
            </a:r>
          </a:p>
        </p:txBody>
      </p:sp>
      <p:sp>
        <p:nvSpPr>
          <p:cNvPr name="Freeform 6" id="6"/>
          <p:cNvSpPr/>
          <p:nvPr/>
        </p:nvSpPr>
        <p:spPr>
          <a:xfrm flipH="false" flipV="false" rot="-191448">
            <a:off x="-1394173" y="6989983"/>
            <a:ext cx="3554775" cy="5914515"/>
          </a:xfrm>
          <a:custGeom>
            <a:avLst/>
            <a:gdLst/>
            <a:ahLst/>
            <a:cxnLst/>
            <a:rect r="r" b="b" t="t" l="l"/>
            <a:pathLst>
              <a:path h="5914515" w="3554775">
                <a:moveTo>
                  <a:pt x="0" y="0"/>
                </a:moveTo>
                <a:lnTo>
                  <a:pt x="3554775" y="0"/>
                </a:lnTo>
                <a:lnTo>
                  <a:pt x="3554775" y="5914516"/>
                </a:lnTo>
                <a:lnTo>
                  <a:pt x="0" y="5914516"/>
                </a:lnTo>
                <a:lnTo>
                  <a:pt x="0" y="0"/>
                </a:lnTo>
                <a:close/>
              </a:path>
            </a:pathLst>
          </a:custGeom>
          <a:blipFill>
            <a:blip r:embed="rId3">
              <a:alphaModFix amt="70000"/>
            </a:blip>
            <a:stretch>
              <a:fillRect l="0" t="0" r="0" b="0"/>
            </a:stretch>
          </a:blipFill>
        </p:spPr>
      </p:sp>
      <p:sp>
        <p:nvSpPr>
          <p:cNvPr name="TextBox 7" id="7"/>
          <p:cNvSpPr txBox="true"/>
          <p:nvPr/>
        </p:nvSpPr>
        <p:spPr>
          <a:xfrm rot="0">
            <a:off x="2569183" y="3335368"/>
            <a:ext cx="13640188" cy="6428542"/>
          </a:xfrm>
          <a:prstGeom prst="rect">
            <a:avLst/>
          </a:prstGeom>
        </p:spPr>
        <p:txBody>
          <a:bodyPr anchor="t" rtlCol="false" tIns="0" lIns="0" bIns="0" rIns="0">
            <a:spAutoFit/>
          </a:bodyPr>
          <a:lstStyle/>
          <a:p>
            <a:pPr algn="just" marL="794555" indent="-397277" lvl="1">
              <a:lnSpc>
                <a:spcPts val="5667"/>
              </a:lnSpc>
              <a:buFont typeface="Arial"/>
              <a:buChar char="•"/>
            </a:pPr>
            <a:r>
              <a:rPr lang="en-US" sz="3680">
                <a:solidFill>
                  <a:srgbClr val="B08073"/>
                </a:solidFill>
                <a:latin typeface="Lato 1"/>
                <a:ea typeface="Lato 1"/>
                <a:cs typeface="Lato 1"/>
                <a:sym typeface="Lato 1"/>
              </a:rPr>
              <a:t>Us</a:t>
            </a:r>
            <a:r>
              <a:rPr lang="en-US" sz="3680">
                <a:solidFill>
                  <a:srgbClr val="B08073"/>
                </a:solidFill>
                <a:latin typeface="Lato 1"/>
                <a:ea typeface="Lato 1"/>
                <a:cs typeface="Lato 1"/>
                <a:sym typeface="Lato 1"/>
              </a:rPr>
              <a:t>es data </a:t>
            </a:r>
            <a:r>
              <a:rPr lang="en-US" sz="3680">
                <a:solidFill>
                  <a:srgbClr val="B08073"/>
                </a:solidFill>
                <a:latin typeface="Lato 1"/>
                <a:ea typeface="Lato 1"/>
                <a:cs typeface="Lato 1"/>
                <a:sym typeface="Lato 1"/>
              </a:rPr>
              <a:t>from "</a:t>
            </a:r>
            <a:r>
              <a:rPr lang="en-US" sz="3680">
                <a:solidFill>
                  <a:srgbClr val="4E6B5F"/>
                </a:solidFill>
                <a:latin typeface="Lato 1"/>
                <a:ea typeface="Lato 1"/>
                <a:cs typeface="Lato 1"/>
                <a:sym typeface="Lato 1"/>
              </a:rPr>
              <a:t>The Future Crop Challeng</a:t>
            </a:r>
            <a:r>
              <a:rPr lang="en-US" sz="3680">
                <a:solidFill>
                  <a:srgbClr val="4E6B5F"/>
                </a:solidFill>
                <a:latin typeface="Lato 1"/>
                <a:ea typeface="Lato 1"/>
                <a:cs typeface="Lato 1"/>
                <a:sym typeface="Lato 1"/>
              </a:rPr>
              <a:t>e</a:t>
            </a:r>
            <a:r>
              <a:rPr lang="en-US" sz="3680">
                <a:solidFill>
                  <a:srgbClr val="B08073"/>
                </a:solidFill>
                <a:latin typeface="Lato 1"/>
                <a:ea typeface="Lato 1"/>
                <a:cs typeface="Lato 1"/>
                <a:sym typeface="Lato 1"/>
              </a:rPr>
              <a:t>" (Kaggle, Ju</a:t>
            </a:r>
            <a:r>
              <a:rPr lang="en-US" sz="3680">
                <a:solidFill>
                  <a:srgbClr val="B08073"/>
                </a:solidFill>
                <a:latin typeface="Lato 1"/>
                <a:ea typeface="Lato 1"/>
                <a:cs typeface="Lato 1"/>
                <a:sym typeface="Lato 1"/>
              </a:rPr>
              <a:t>ne 2024).</a:t>
            </a:r>
          </a:p>
          <a:p>
            <a:pPr algn="just" marL="794555" indent="-397277" lvl="1">
              <a:lnSpc>
                <a:spcPts val="5667"/>
              </a:lnSpc>
              <a:buFont typeface="Arial"/>
              <a:buChar char="•"/>
            </a:pPr>
            <a:r>
              <a:rPr lang="en-US" sz="3680">
                <a:solidFill>
                  <a:srgbClr val="B08073"/>
                </a:solidFill>
                <a:latin typeface="Lato 1"/>
                <a:ea typeface="Lato 1"/>
                <a:cs typeface="Lato 1"/>
                <a:sym typeface="Lato 1"/>
              </a:rPr>
              <a:t>D</a:t>
            </a:r>
            <a:r>
              <a:rPr lang="en-US" sz="3680">
                <a:solidFill>
                  <a:srgbClr val="B08073"/>
                </a:solidFill>
                <a:latin typeface="Lato 1"/>
                <a:ea typeface="Lato 1"/>
                <a:cs typeface="Lato 1"/>
                <a:sym typeface="Lato 1"/>
              </a:rPr>
              <a:t>ata spans 39 years </a:t>
            </a:r>
            <a:r>
              <a:rPr lang="en-US" sz="3680">
                <a:solidFill>
                  <a:srgbClr val="4E6B5F"/>
                </a:solidFill>
                <a:latin typeface="Lato 1"/>
                <a:ea typeface="Lato 1"/>
                <a:cs typeface="Lato 1"/>
                <a:sym typeface="Lato 1"/>
              </a:rPr>
              <a:t>(1982–2020)</a:t>
            </a:r>
            <a:r>
              <a:rPr lang="en-US" sz="3680">
                <a:solidFill>
                  <a:srgbClr val="B08073"/>
                </a:solidFill>
                <a:latin typeface="Lato 1"/>
                <a:ea typeface="Lato 1"/>
                <a:cs typeface="Lato 1"/>
                <a:sym typeface="Lato 1"/>
              </a:rPr>
              <a:t>.</a:t>
            </a:r>
          </a:p>
          <a:p>
            <a:pPr algn="just" marL="794555" indent="-397277" lvl="1">
              <a:lnSpc>
                <a:spcPts val="5667"/>
              </a:lnSpc>
              <a:buFont typeface="Arial"/>
              <a:buChar char="•"/>
            </a:pPr>
            <a:r>
              <a:rPr lang="en-US" sz="3680">
                <a:solidFill>
                  <a:srgbClr val="B08073"/>
                </a:solidFill>
                <a:latin typeface="Lato 1"/>
                <a:ea typeface="Lato 1"/>
                <a:cs typeface="Lato 1"/>
                <a:sym typeface="Lato 1"/>
              </a:rPr>
              <a:t>Key variables:</a:t>
            </a:r>
          </a:p>
          <a:p>
            <a:pPr algn="just" marL="1589109" indent="-529703" lvl="2">
              <a:lnSpc>
                <a:spcPts val="5667"/>
              </a:lnSpc>
              <a:buFont typeface="Arial"/>
              <a:buChar char="⚬"/>
            </a:pPr>
            <a:r>
              <a:rPr lang="en-US" sz="3680">
                <a:solidFill>
                  <a:srgbClr val="4E6B5F"/>
                </a:solidFill>
                <a:latin typeface="Lato 1"/>
                <a:ea typeface="Lato 1"/>
                <a:cs typeface="Lato 1"/>
                <a:sym typeface="Lato 1"/>
              </a:rPr>
              <a:t>Climatic: </a:t>
            </a:r>
            <a:r>
              <a:rPr lang="en-US" sz="3680">
                <a:solidFill>
                  <a:srgbClr val="B08073"/>
                </a:solidFill>
                <a:latin typeface="Lato 1"/>
                <a:ea typeface="Lato 1"/>
                <a:cs typeface="Lato 1"/>
                <a:sym typeface="Lato 1"/>
              </a:rPr>
              <a:t>Temperature, precipitation, radiation.</a:t>
            </a:r>
          </a:p>
          <a:p>
            <a:pPr algn="just" marL="1589109" indent="-529703" lvl="2">
              <a:lnSpc>
                <a:spcPts val="5667"/>
              </a:lnSpc>
              <a:buFont typeface="Arial"/>
              <a:buChar char="⚬"/>
            </a:pPr>
            <a:r>
              <a:rPr lang="en-US" sz="3680">
                <a:solidFill>
                  <a:srgbClr val="4E6B5F"/>
                </a:solidFill>
                <a:latin typeface="Lato 1"/>
                <a:ea typeface="Lato 1"/>
                <a:cs typeface="Lato 1"/>
                <a:sym typeface="Lato 1"/>
              </a:rPr>
              <a:t>Agronomic: </a:t>
            </a:r>
            <a:r>
              <a:rPr lang="en-US" sz="3680">
                <a:solidFill>
                  <a:srgbClr val="B08073"/>
                </a:solidFill>
                <a:latin typeface="Lato 1"/>
                <a:ea typeface="Lato 1"/>
                <a:cs typeface="Lato 1"/>
                <a:sym typeface="Lato 1"/>
              </a:rPr>
              <a:t>Soil texture, nitrogen use, CO₂ concentration.</a:t>
            </a:r>
          </a:p>
          <a:p>
            <a:pPr algn="just" marL="794555" indent="-397277" lvl="1">
              <a:lnSpc>
                <a:spcPts val="5667"/>
              </a:lnSpc>
              <a:buFont typeface="Arial"/>
              <a:buChar char="•"/>
            </a:pPr>
            <a:r>
              <a:rPr lang="en-US" sz="3680">
                <a:solidFill>
                  <a:srgbClr val="4E6B5F"/>
                </a:solidFill>
                <a:latin typeface="Lato 1"/>
                <a:ea typeface="Lato 1"/>
                <a:cs typeface="Lato 1"/>
                <a:sym typeface="Lato 1"/>
              </a:rPr>
              <a:t>Target variable:</a:t>
            </a:r>
            <a:r>
              <a:rPr lang="en-US" sz="3680">
                <a:solidFill>
                  <a:srgbClr val="B08073"/>
                </a:solidFill>
                <a:latin typeface="Lato 1"/>
                <a:ea typeface="Lato 1"/>
                <a:cs typeface="Lato 1"/>
                <a:sym typeface="Lato 1"/>
              </a:rPr>
              <a:t> Crop yield (tons per hectare).</a:t>
            </a:r>
          </a:p>
          <a:p>
            <a:pPr algn="just" marL="794555" indent="-397277" lvl="1">
              <a:lnSpc>
                <a:spcPts val="5667"/>
              </a:lnSpc>
              <a:buFont typeface="Arial"/>
              <a:buChar char="•"/>
            </a:pPr>
            <a:r>
              <a:rPr lang="en-US" sz="3680">
                <a:solidFill>
                  <a:srgbClr val="B08073"/>
                </a:solidFill>
                <a:latin typeface="Lato 1"/>
                <a:ea typeface="Lato 1"/>
                <a:cs typeface="Lato 1"/>
                <a:sym typeface="Lato 1"/>
              </a:rPr>
              <a:t>Study focuses on how climate and soil affect maize yield.</a:t>
            </a:r>
          </a:p>
          <a:p>
            <a:pPr algn="just">
              <a:lnSpc>
                <a:spcPts val="594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1028700" y="414337"/>
            <a:ext cx="16721155" cy="9198032"/>
            <a:chOff x="0" y="0"/>
            <a:chExt cx="8966076" cy="4932091"/>
          </a:xfrm>
        </p:grpSpPr>
        <p:sp>
          <p:nvSpPr>
            <p:cNvPr name="Freeform 3" id="3"/>
            <p:cNvSpPr/>
            <p:nvPr/>
          </p:nvSpPr>
          <p:spPr>
            <a:xfrm flipH="false" flipV="false" rot="0">
              <a:off x="0" y="0"/>
              <a:ext cx="8966076" cy="4932091"/>
            </a:xfrm>
            <a:custGeom>
              <a:avLst/>
              <a:gdLst/>
              <a:ahLst/>
              <a:cxnLst/>
              <a:rect r="r" b="b" t="t" l="l"/>
              <a:pathLst>
                <a:path h="4932091" w="8966076">
                  <a:moveTo>
                    <a:pt x="0" y="0"/>
                  </a:moveTo>
                  <a:lnTo>
                    <a:pt x="0" y="4932091"/>
                  </a:lnTo>
                  <a:lnTo>
                    <a:pt x="8966076" y="4932091"/>
                  </a:lnTo>
                  <a:lnTo>
                    <a:pt x="8966076" y="0"/>
                  </a:lnTo>
                  <a:lnTo>
                    <a:pt x="0" y="0"/>
                  </a:lnTo>
                  <a:close/>
                  <a:moveTo>
                    <a:pt x="8905116" y="4871131"/>
                  </a:moveTo>
                  <a:lnTo>
                    <a:pt x="59690" y="4871131"/>
                  </a:lnTo>
                  <a:lnTo>
                    <a:pt x="59690" y="59690"/>
                  </a:lnTo>
                  <a:lnTo>
                    <a:pt x="8905116" y="59690"/>
                  </a:lnTo>
                  <a:lnTo>
                    <a:pt x="8905116" y="4871131"/>
                  </a:lnTo>
                  <a:close/>
                </a:path>
              </a:pathLst>
            </a:custGeom>
            <a:solidFill>
              <a:srgbClr val="FFFFFF"/>
            </a:solidFill>
          </p:spPr>
        </p:sp>
      </p:grpSp>
      <p:sp>
        <p:nvSpPr>
          <p:cNvPr name="Freeform 4" id="4"/>
          <p:cNvSpPr/>
          <p:nvPr/>
        </p:nvSpPr>
        <p:spPr>
          <a:xfrm flipH="false" flipV="false" rot="-10174044">
            <a:off x="16153236" y="-532839"/>
            <a:ext cx="3896394" cy="5580529"/>
          </a:xfrm>
          <a:custGeom>
            <a:avLst/>
            <a:gdLst/>
            <a:ahLst/>
            <a:cxnLst/>
            <a:rect r="r" b="b" t="t" l="l"/>
            <a:pathLst>
              <a:path h="5580529" w="3896394">
                <a:moveTo>
                  <a:pt x="0" y="0"/>
                </a:moveTo>
                <a:lnTo>
                  <a:pt x="3896394" y="0"/>
                </a:lnTo>
                <a:lnTo>
                  <a:pt x="3896394" y="5580528"/>
                </a:lnTo>
                <a:lnTo>
                  <a:pt x="0" y="5580528"/>
                </a:lnTo>
                <a:lnTo>
                  <a:pt x="0" y="0"/>
                </a:lnTo>
                <a:close/>
              </a:path>
            </a:pathLst>
          </a:custGeom>
          <a:blipFill>
            <a:blip r:embed="rId2"/>
            <a:stretch>
              <a:fillRect l="0" t="0" r="0" b="0"/>
            </a:stretch>
          </a:blipFill>
        </p:spPr>
      </p:sp>
      <p:sp>
        <p:nvSpPr>
          <p:cNvPr name="TextBox 5" id="5"/>
          <p:cNvSpPr txBox="true"/>
          <p:nvPr/>
        </p:nvSpPr>
        <p:spPr>
          <a:xfrm rot="0">
            <a:off x="301703" y="1028700"/>
            <a:ext cx="17448151" cy="1228725"/>
          </a:xfrm>
          <a:prstGeom prst="rect">
            <a:avLst/>
          </a:prstGeom>
        </p:spPr>
        <p:txBody>
          <a:bodyPr anchor="t" rtlCol="false" tIns="0" lIns="0" bIns="0" rIns="0">
            <a:spAutoFit/>
          </a:bodyPr>
          <a:lstStyle/>
          <a:p>
            <a:pPr algn="ctr">
              <a:lnSpc>
                <a:spcPts val="9690"/>
              </a:lnSpc>
            </a:pPr>
            <a:r>
              <a:rPr lang="en-US" b="true" sz="8075">
                <a:solidFill>
                  <a:srgbClr val="985A45"/>
                </a:solidFill>
                <a:latin typeface="Lato 1 Bold"/>
                <a:ea typeface="Lato 1 Bold"/>
                <a:cs typeface="Lato 1 Bold"/>
                <a:sym typeface="Lato 1 Bold"/>
              </a:rPr>
              <a:t>DATA STRUCTURE &amp; FORMAT</a:t>
            </a:r>
          </a:p>
        </p:txBody>
      </p:sp>
      <p:sp>
        <p:nvSpPr>
          <p:cNvPr name="Freeform 6" id="6"/>
          <p:cNvSpPr/>
          <p:nvPr/>
        </p:nvSpPr>
        <p:spPr>
          <a:xfrm flipH="false" flipV="false" rot="-191448">
            <a:off x="-385949" y="6301042"/>
            <a:ext cx="3554775" cy="5914515"/>
          </a:xfrm>
          <a:custGeom>
            <a:avLst/>
            <a:gdLst/>
            <a:ahLst/>
            <a:cxnLst/>
            <a:rect r="r" b="b" t="t" l="l"/>
            <a:pathLst>
              <a:path h="5914515" w="3554775">
                <a:moveTo>
                  <a:pt x="0" y="0"/>
                </a:moveTo>
                <a:lnTo>
                  <a:pt x="3554776" y="0"/>
                </a:lnTo>
                <a:lnTo>
                  <a:pt x="3554776" y="5914516"/>
                </a:lnTo>
                <a:lnTo>
                  <a:pt x="0" y="5914516"/>
                </a:lnTo>
                <a:lnTo>
                  <a:pt x="0" y="0"/>
                </a:lnTo>
                <a:close/>
              </a:path>
            </a:pathLst>
          </a:custGeom>
          <a:blipFill>
            <a:blip r:embed="rId3">
              <a:alphaModFix amt="70000"/>
            </a:blip>
            <a:stretch>
              <a:fillRect l="0" t="0" r="0" b="0"/>
            </a:stretch>
          </a:blipFill>
        </p:spPr>
      </p:sp>
      <p:sp>
        <p:nvSpPr>
          <p:cNvPr name="TextBox 7" id="7"/>
          <p:cNvSpPr txBox="true"/>
          <p:nvPr/>
        </p:nvSpPr>
        <p:spPr>
          <a:xfrm rot="0">
            <a:off x="2569183" y="2764972"/>
            <a:ext cx="13640188" cy="6847397"/>
          </a:xfrm>
          <a:prstGeom prst="rect">
            <a:avLst/>
          </a:prstGeom>
        </p:spPr>
        <p:txBody>
          <a:bodyPr anchor="t" rtlCol="false" tIns="0" lIns="0" bIns="0" rIns="0">
            <a:spAutoFit/>
          </a:bodyPr>
          <a:lstStyle/>
          <a:p>
            <a:pPr algn="just" marL="794555" indent="-397277" lvl="1">
              <a:lnSpc>
                <a:spcPts val="6035"/>
              </a:lnSpc>
              <a:buFont typeface="Arial"/>
              <a:buChar char="•"/>
            </a:pPr>
            <a:r>
              <a:rPr lang="en-US" sz="3680">
                <a:solidFill>
                  <a:srgbClr val="A5756C"/>
                </a:solidFill>
                <a:latin typeface="Lato 1"/>
                <a:ea typeface="Lato 1"/>
                <a:cs typeface="Lato 1"/>
                <a:sym typeface="Lato 1"/>
              </a:rPr>
              <a:t>Each row has uniqu</a:t>
            </a:r>
            <a:r>
              <a:rPr lang="en-US" sz="3680">
                <a:solidFill>
                  <a:srgbClr val="A5756C"/>
                </a:solidFill>
                <a:latin typeface="Lato 1"/>
                <a:ea typeface="Lato 1"/>
                <a:cs typeface="Lato 1"/>
                <a:sym typeface="Lato 1"/>
              </a:rPr>
              <a:t>e </a:t>
            </a:r>
            <a:r>
              <a:rPr lang="en-US" sz="3680">
                <a:solidFill>
                  <a:srgbClr val="4E6B5F"/>
                </a:solidFill>
                <a:latin typeface="Lato 1"/>
                <a:ea typeface="Lato 1"/>
                <a:cs typeface="Lato 1"/>
                <a:sym typeface="Lato 1"/>
              </a:rPr>
              <a:t>latitude, lo</a:t>
            </a:r>
            <a:r>
              <a:rPr lang="en-US" sz="3680">
                <a:solidFill>
                  <a:srgbClr val="4E6B5F"/>
                </a:solidFill>
                <a:latin typeface="Lato 1"/>
                <a:ea typeface="Lato 1"/>
                <a:cs typeface="Lato 1"/>
                <a:sym typeface="Lato 1"/>
              </a:rPr>
              <a:t>ngitude and ye</a:t>
            </a:r>
            <a:r>
              <a:rPr lang="en-US" sz="3680">
                <a:solidFill>
                  <a:srgbClr val="4E6B5F"/>
                </a:solidFill>
                <a:latin typeface="Lato 1"/>
                <a:ea typeface="Lato 1"/>
                <a:cs typeface="Lato 1"/>
                <a:sym typeface="Lato 1"/>
              </a:rPr>
              <a:t>ar</a:t>
            </a:r>
            <a:r>
              <a:rPr lang="en-US" sz="3680">
                <a:solidFill>
                  <a:srgbClr val="A5756C"/>
                </a:solidFill>
                <a:latin typeface="Lato 1"/>
                <a:ea typeface="Lato 1"/>
                <a:cs typeface="Lato 1"/>
                <a:sym typeface="Lato 1"/>
              </a:rPr>
              <a:t>.</a:t>
            </a:r>
          </a:p>
          <a:p>
            <a:pPr algn="just" marL="794555" indent="-397277" lvl="1">
              <a:lnSpc>
                <a:spcPts val="6035"/>
              </a:lnSpc>
              <a:buFont typeface="Arial"/>
              <a:buChar char="•"/>
            </a:pPr>
            <a:r>
              <a:rPr lang="en-US" sz="3680">
                <a:solidFill>
                  <a:srgbClr val="A5756C"/>
                </a:solidFill>
                <a:latin typeface="Lato 1"/>
                <a:ea typeface="Lato 1"/>
                <a:cs typeface="Lato 1"/>
                <a:sym typeface="Lato 1"/>
              </a:rPr>
              <a:t>Climat</a:t>
            </a:r>
            <a:r>
              <a:rPr lang="en-US" sz="3680">
                <a:solidFill>
                  <a:srgbClr val="A5756C"/>
                </a:solidFill>
                <a:latin typeface="Lato 1"/>
                <a:ea typeface="Lato 1"/>
                <a:cs typeface="Lato 1"/>
                <a:sym typeface="Lato 1"/>
              </a:rPr>
              <a:t>e variables stored as </a:t>
            </a:r>
            <a:r>
              <a:rPr lang="en-US" sz="3680">
                <a:solidFill>
                  <a:srgbClr val="4E6B5F"/>
                </a:solidFill>
                <a:latin typeface="Lato 1"/>
                <a:ea typeface="Lato 1"/>
                <a:cs typeface="Lato 1"/>
                <a:sym typeface="Lato 1"/>
              </a:rPr>
              <a:t>240-day</a:t>
            </a:r>
            <a:r>
              <a:rPr lang="en-US" sz="3680">
                <a:solidFill>
                  <a:srgbClr val="A5756C"/>
                </a:solidFill>
                <a:latin typeface="Lato 1"/>
                <a:ea typeface="Lato 1"/>
                <a:cs typeface="Lato 1"/>
                <a:sym typeface="Lato 1"/>
              </a:rPr>
              <a:t> time series per variable.</a:t>
            </a:r>
          </a:p>
          <a:p>
            <a:pPr algn="just" marL="794555" indent="-397277" lvl="1">
              <a:lnSpc>
                <a:spcPts val="6035"/>
              </a:lnSpc>
              <a:buFont typeface="Arial"/>
              <a:buChar char="•"/>
            </a:pPr>
            <a:r>
              <a:rPr lang="en-US" sz="3680">
                <a:solidFill>
                  <a:srgbClr val="A5756C"/>
                </a:solidFill>
                <a:latin typeface="Lato 1"/>
                <a:ea typeface="Lato 1"/>
                <a:cs typeface="Lato 1"/>
                <a:sym typeface="Lato 1"/>
              </a:rPr>
              <a:t>Static agronomic data added separately (e.g., soil, nitrogen).</a:t>
            </a:r>
          </a:p>
          <a:p>
            <a:pPr algn="just" marL="794555" indent="-397277" lvl="1">
              <a:lnSpc>
                <a:spcPts val="6035"/>
              </a:lnSpc>
              <a:buFont typeface="Arial"/>
              <a:buChar char="•"/>
            </a:pPr>
            <a:r>
              <a:rPr lang="en-US" sz="3680">
                <a:solidFill>
                  <a:srgbClr val="A5756C"/>
                </a:solidFill>
                <a:latin typeface="Lato 1"/>
                <a:ea typeface="Lato 1"/>
                <a:cs typeface="Lato 1"/>
                <a:sym typeface="Lato 1"/>
              </a:rPr>
              <a:t>Data stored in </a:t>
            </a:r>
            <a:r>
              <a:rPr lang="en-US" sz="3680">
                <a:solidFill>
                  <a:srgbClr val="4E6B5F"/>
                </a:solidFill>
                <a:latin typeface="Lato 1"/>
                <a:ea typeface="Lato 1"/>
                <a:cs typeface="Lato 1"/>
                <a:sym typeface="Lato 1"/>
              </a:rPr>
              <a:t>.parquet </a:t>
            </a:r>
            <a:r>
              <a:rPr lang="en-US" sz="3680">
                <a:solidFill>
                  <a:srgbClr val="A5756C"/>
                </a:solidFill>
                <a:latin typeface="Lato 1"/>
                <a:ea typeface="Lato 1"/>
                <a:cs typeface="Lato 1"/>
                <a:sym typeface="Lato 1"/>
              </a:rPr>
              <a:t>files for efficient handling.</a:t>
            </a:r>
          </a:p>
          <a:p>
            <a:pPr algn="just" marL="794555" indent="-397277" lvl="1">
              <a:lnSpc>
                <a:spcPts val="6035"/>
              </a:lnSpc>
              <a:buFont typeface="Arial"/>
              <a:buChar char="•"/>
            </a:pPr>
            <a:r>
              <a:rPr lang="en-US" sz="3680">
                <a:solidFill>
                  <a:srgbClr val="A5756C"/>
                </a:solidFill>
                <a:latin typeface="Lato 1"/>
                <a:ea typeface="Lato 1"/>
                <a:cs typeface="Lato 1"/>
                <a:sym typeface="Lato 1"/>
              </a:rPr>
              <a:t>Dataset has:</a:t>
            </a:r>
          </a:p>
          <a:p>
            <a:pPr algn="just" marL="1589109" indent="-529703" lvl="2">
              <a:lnSpc>
                <a:spcPts val="6035"/>
              </a:lnSpc>
              <a:buFont typeface="Arial"/>
              <a:buChar char="⚬"/>
            </a:pPr>
            <a:r>
              <a:rPr lang="en-US" sz="3680">
                <a:solidFill>
                  <a:srgbClr val="4E6B5F"/>
                </a:solidFill>
                <a:latin typeface="Lato 1"/>
                <a:ea typeface="Lato 1"/>
                <a:cs typeface="Lato 1"/>
                <a:sym typeface="Lato 1"/>
              </a:rPr>
              <a:t>3394 locations.</a:t>
            </a:r>
          </a:p>
          <a:p>
            <a:pPr algn="just" marL="1589109" indent="-529703" lvl="2">
              <a:lnSpc>
                <a:spcPts val="6035"/>
              </a:lnSpc>
              <a:buFont typeface="Arial"/>
              <a:buChar char="⚬"/>
            </a:pPr>
            <a:r>
              <a:rPr lang="en-US" sz="3680">
                <a:solidFill>
                  <a:srgbClr val="4E6B5F"/>
                </a:solidFill>
                <a:latin typeface="Lato 1"/>
                <a:ea typeface="Lato 1"/>
                <a:cs typeface="Lato 1"/>
                <a:sym typeface="Lato 1"/>
              </a:rPr>
              <a:t>Over 30 million rows.</a:t>
            </a:r>
          </a:p>
          <a:p>
            <a:pPr algn="just" marL="1589109" indent="-529703" lvl="2">
              <a:lnSpc>
                <a:spcPts val="6035"/>
              </a:lnSpc>
              <a:buFont typeface="Arial"/>
              <a:buChar char="⚬"/>
            </a:pPr>
            <a:r>
              <a:rPr lang="en-US" sz="3680">
                <a:solidFill>
                  <a:srgbClr val="4E6B5F"/>
                </a:solidFill>
                <a:latin typeface="Lato 1"/>
                <a:ea typeface="Lato 1"/>
                <a:cs typeface="Lato 1"/>
                <a:sym typeface="Lato 1"/>
              </a:rPr>
              <a:t>39</a:t>
            </a:r>
            <a:r>
              <a:rPr lang="en-US" sz="3680">
                <a:solidFill>
                  <a:srgbClr val="4E6B5F"/>
                </a:solidFill>
                <a:latin typeface="Lato 1"/>
                <a:ea typeface="Lato 1"/>
                <a:cs typeface="Lato 1"/>
                <a:sym typeface="Lato 1"/>
              </a:rPr>
              <a:t> years of data per location.</a:t>
            </a:r>
          </a:p>
          <a:p>
            <a:pPr algn="just">
              <a:lnSpc>
                <a:spcPts val="632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475872" y="257364"/>
            <a:ext cx="17336256" cy="11104483"/>
            <a:chOff x="0" y="0"/>
            <a:chExt cx="6990433" cy="4477619"/>
          </a:xfrm>
        </p:grpSpPr>
        <p:sp>
          <p:nvSpPr>
            <p:cNvPr name="Freeform 3" id="3"/>
            <p:cNvSpPr/>
            <p:nvPr/>
          </p:nvSpPr>
          <p:spPr>
            <a:xfrm flipH="false" flipV="false" rot="0">
              <a:off x="0" y="0"/>
              <a:ext cx="6990433" cy="4477619"/>
            </a:xfrm>
            <a:custGeom>
              <a:avLst/>
              <a:gdLst/>
              <a:ahLst/>
              <a:cxnLst/>
              <a:rect r="r" b="b" t="t" l="l"/>
              <a:pathLst>
                <a:path h="4477619" w="6990433">
                  <a:moveTo>
                    <a:pt x="0" y="0"/>
                  </a:moveTo>
                  <a:lnTo>
                    <a:pt x="0" y="4477619"/>
                  </a:lnTo>
                  <a:lnTo>
                    <a:pt x="6990433" y="4477619"/>
                  </a:lnTo>
                  <a:lnTo>
                    <a:pt x="6990433" y="0"/>
                  </a:lnTo>
                  <a:lnTo>
                    <a:pt x="0" y="0"/>
                  </a:lnTo>
                  <a:close/>
                  <a:moveTo>
                    <a:pt x="6929473" y="4416659"/>
                  </a:moveTo>
                  <a:lnTo>
                    <a:pt x="59690" y="4416659"/>
                  </a:lnTo>
                  <a:lnTo>
                    <a:pt x="59690" y="59690"/>
                  </a:lnTo>
                  <a:lnTo>
                    <a:pt x="6929473" y="59690"/>
                  </a:lnTo>
                  <a:lnTo>
                    <a:pt x="6929473" y="4416659"/>
                  </a:lnTo>
                  <a:close/>
                </a:path>
              </a:pathLst>
            </a:custGeom>
            <a:solidFill>
              <a:srgbClr val="FFFFFF"/>
            </a:solidFill>
          </p:spPr>
        </p:sp>
      </p:grpSp>
      <p:sp>
        <p:nvSpPr>
          <p:cNvPr name="Freeform 4" id="4"/>
          <p:cNvSpPr/>
          <p:nvPr/>
        </p:nvSpPr>
        <p:spPr>
          <a:xfrm flipH="false" flipV="false" rot="-2700000">
            <a:off x="-1460652" y="7472557"/>
            <a:ext cx="4978704" cy="7066547"/>
          </a:xfrm>
          <a:custGeom>
            <a:avLst/>
            <a:gdLst/>
            <a:ahLst/>
            <a:cxnLst/>
            <a:rect r="r" b="b" t="t" l="l"/>
            <a:pathLst>
              <a:path h="7066547" w="4978704">
                <a:moveTo>
                  <a:pt x="0" y="0"/>
                </a:moveTo>
                <a:lnTo>
                  <a:pt x="4978704" y="0"/>
                </a:lnTo>
                <a:lnTo>
                  <a:pt x="4978704" y="7066547"/>
                </a:lnTo>
                <a:lnTo>
                  <a:pt x="0" y="7066547"/>
                </a:lnTo>
                <a:lnTo>
                  <a:pt x="0" y="0"/>
                </a:lnTo>
                <a:close/>
              </a:path>
            </a:pathLst>
          </a:custGeom>
          <a:blipFill>
            <a:blip r:embed="rId2"/>
            <a:stretch>
              <a:fillRect l="0" t="0" r="0" b="0"/>
            </a:stretch>
          </a:blipFill>
        </p:spPr>
      </p:sp>
      <p:sp>
        <p:nvSpPr>
          <p:cNvPr name="Freeform 5" id="5"/>
          <p:cNvSpPr/>
          <p:nvPr/>
        </p:nvSpPr>
        <p:spPr>
          <a:xfrm flipH="false" flipV="false" rot="-8261603">
            <a:off x="16750928" y="-2526448"/>
            <a:ext cx="2860000" cy="4515789"/>
          </a:xfrm>
          <a:custGeom>
            <a:avLst/>
            <a:gdLst/>
            <a:ahLst/>
            <a:cxnLst/>
            <a:rect r="r" b="b" t="t" l="l"/>
            <a:pathLst>
              <a:path h="4515789" w="2860000">
                <a:moveTo>
                  <a:pt x="0" y="0"/>
                </a:moveTo>
                <a:lnTo>
                  <a:pt x="2860000" y="0"/>
                </a:lnTo>
                <a:lnTo>
                  <a:pt x="2860000" y="4515789"/>
                </a:lnTo>
                <a:lnTo>
                  <a:pt x="0" y="4515789"/>
                </a:lnTo>
                <a:lnTo>
                  <a:pt x="0" y="0"/>
                </a:lnTo>
                <a:close/>
              </a:path>
            </a:pathLst>
          </a:custGeom>
          <a:blipFill>
            <a:blip r:embed="rId3"/>
            <a:stretch>
              <a:fillRect l="0" t="0" r="0" b="0"/>
            </a:stretch>
          </a:blipFill>
        </p:spPr>
      </p:sp>
      <p:sp>
        <p:nvSpPr>
          <p:cNvPr name="Freeform 6" id="6"/>
          <p:cNvSpPr/>
          <p:nvPr/>
        </p:nvSpPr>
        <p:spPr>
          <a:xfrm flipH="false" flipV="false" rot="0">
            <a:off x="16437199" y="6747191"/>
            <a:ext cx="3701601" cy="5744466"/>
          </a:xfrm>
          <a:custGeom>
            <a:avLst/>
            <a:gdLst/>
            <a:ahLst/>
            <a:cxnLst/>
            <a:rect r="r" b="b" t="t" l="l"/>
            <a:pathLst>
              <a:path h="5744466" w="3701601">
                <a:moveTo>
                  <a:pt x="0" y="0"/>
                </a:moveTo>
                <a:lnTo>
                  <a:pt x="3701602" y="0"/>
                </a:lnTo>
                <a:lnTo>
                  <a:pt x="3701602" y="5744466"/>
                </a:lnTo>
                <a:lnTo>
                  <a:pt x="0" y="5744466"/>
                </a:lnTo>
                <a:lnTo>
                  <a:pt x="0" y="0"/>
                </a:lnTo>
                <a:close/>
              </a:path>
            </a:pathLst>
          </a:custGeom>
          <a:blipFill>
            <a:blip r:embed="rId4"/>
            <a:stretch>
              <a:fillRect l="0" t="0" r="0" b="0"/>
            </a:stretch>
          </a:blipFill>
        </p:spPr>
      </p:sp>
      <p:sp>
        <p:nvSpPr>
          <p:cNvPr name="Freeform 7" id="7"/>
          <p:cNvSpPr/>
          <p:nvPr/>
        </p:nvSpPr>
        <p:spPr>
          <a:xfrm flipH="false" flipV="false" rot="0">
            <a:off x="2021459" y="2987774"/>
            <a:ext cx="14415740" cy="6405788"/>
          </a:xfrm>
          <a:custGeom>
            <a:avLst/>
            <a:gdLst/>
            <a:ahLst/>
            <a:cxnLst/>
            <a:rect r="r" b="b" t="t" l="l"/>
            <a:pathLst>
              <a:path h="6405788" w="14415740">
                <a:moveTo>
                  <a:pt x="0" y="0"/>
                </a:moveTo>
                <a:lnTo>
                  <a:pt x="14415740" y="0"/>
                </a:lnTo>
                <a:lnTo>
                  <a:pt x="14415740" y="6405788"/>
                </a:lnTo>
                <a:lnTo>
                  <a:pt x="0" y="6405788"/>
                </a:lnTo>
                <a:lnTo>
                  <a:pt x="0" y="0"/>
                </a:lnTo>
                <a:close/>
              </a:path>
            </a:pathLst>
          </a:custGeom>
          <a:blipFill>
            <a:blip r:embed="rId5"/>
            <a:stretch>
              <a:fillRect l="0" t="0" r="-43922" b="0"/>
            </a:stretch>
          </a:blipFill>
        </p:spPr>
      </p:sp>
      <p:sp>
        <p:nvSpPr>
          <p:cNvPr name="TextBox 8" id="8"/>
          <p:cNvSpPr txBox="true"/>
          <p:nvPr/>
        </p:nvSpPr>
        <p:spPr>
          <a:xfrm rot="0">
            <a:off x="771765" y="2254349"/>
            <a:ext cx="9031149" cy="733425"/>
          </a:xfrm>
          <a:prstGeom prst="rect">
            <a:avLst/>
          </a:prstGeom>
        </p:spPr>
        <p:txBody>
          <a:bodyPr anchor="t" rtlCol="false" tIns="0" lIns="0" bIns="0" rIns="0">
            <a:spAutoFit/>
          </a:bodyPr>
          <a:lstStyle/>
          <a:p>
            <a:pPr algn="ctr">
              <a:lnSpc>
                <a:spcPts val="5880"/>
              </a:lnSpc>
              <a:spcBef>
                <a:spcPct val="0"/>
              </a:spcBef>
            </a:pPr>
            <a:r>
              <a:rPr lang="en-US" b="true" sz="4900">
                <a:solidFill>
                  <a:srgbClr val="4E6B5F"/>
                </a:solidFill>
                <a:latin typeface="Canva Sans Bold"/>
                <a:ea typeface="Canva Sans Bold"/>
                <a:cs typeface="Canva Sans Bold"/>
                <a:sym typeface="Canva Sans Bold"/>
              </a:rPr>
              <a:t>UNPROCESSED DATA :</a:t>
            </a:r>
          </a:p>
        </p:txBody>
      </p:sp>
      <p:sp>
        <p:nvSpPr>
          <p:cNvPr name="TextBox 9" id="9"/>
          <p:cNvSpPr txBox="true"/>
          <p:nvPr/>
        </p:nvSpPr>
        <p:spPr>
          <a:xfrm rot="0">
            <a:off x="3084909" y="644548"/>
            <a:ext cx="12118181" cy="1095375"/>
          </a:xfrm>
          <a:prstGeom prst="rect">
            <a:avLst/>
          </a:prstGeom>
        </p:spPr>
        <p:txBody>
          <a:bodyPr anchor="t" rtlCol="false" tIns="0" lIns="0" bIns="0" rIns="0">
            <a:spAutoFit/>
          </a:bodyPr>
          <a:lstStyle/>
          <a:p>
            <a:pPr algn="ctr" marL="0" indent="0" lvl="0">
              <a:lnSpc>
                <a:spcPts val="8640"/>
              </a:lnSpc>
              <a:spcBef>
                <a:spcPct val="0"/>
              </a:spcBef>
            </a:pPr>
            <a:r>
              <a:rPr lang="en-US" b="true" sz="7200" strike="noStrike" u="none">
                <a:solidFill>
                  <a:srgbClr val="985A45"/>
                </a:solidFill>
                <a:latin typeface="Lato 1 Bold"/>
                <a:ea typeface="Lato 1 Bold"/>
                <a:cs typeface="Lato 1 Bold"/>
                <a:sym typeface="Lato 1 Bold"/>
              </a:rPr>
              <a:t>IMPLEMENTATION DETAILS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DAGklsGRlSI</dc:identifier>
  <dcterms:modified xsi:type="dcterms:W3CDTF">2011-08-01T06:04:30Z</dcterms:modified>
  <cp:revision>1</cp:revision>
  <dc:title>Crop yield prediction for google grid</dc:title>
</cp:coreProperties>
</file>